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8"/>
  </p:notesMasterIdLst>
  <p:sldIdLst>
    <p:sldId id="256" r:id="rId5"/>
    <p:sldId id="258" r:id="rId6"/>
    <p:sldId id="259" r:id="rId7"/>
    <p:sldId id="260" r:id="rId8"/>
    <p:sldId id="263" r:id="rId9"/>
    <p:sldId id="261" r:id="rId10"/>
    <p:sldId id="264" r:id="rId11"/>
    <p:sldId id="265" r:id="rId12"/>
    <p:sldId id="346" r:id="rId13"/>
    <p:sldId id="350" r:id="rId14"/>
    <p:sldId id="345" r:id="rId15"/>
    <p:sldId id="349" r:id="rId16"/>
    <p:sldId id="266" r:id="rId17"/>
    <p:sldId id="351" r:id="rId18"/>
    <p:sldId id="267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68" r:id="rId29"/>
    <p:sldId id="269" r:id="rId30"/>
    <p:sldId id="270" r:id="rId31"/>
    <p:sldId id="271" r:id="rId32"/>
    <p:sldId id="272" r:id="rId33"/>
    <p:sldId id="308" r:id="rId34"/>
    <p:sldId id="307" r:id="rId35"/>
    <p:sldId id="310" r:id="rId36"/>
    <p:sldId id="315" r:id="rId37"/>
    <p:sldId id="316" r:id="rId38"/>
    <p:sldId id="305" r:id="rId39"/>
    <p:sldId id="306" r:id="rId40"/>
    <p:sldId id="311" r:id="rId41"/>
    <p:sldId id="274" r:id="rId42"/>
    <p:sldId id="277" r:id="rId43"/>
    <p:sldId id="276" r:id="rId44"/>
    <p:sldId id="275" r:id="rId45"/>
    <p:sldId id="278" r:id="rId46"/>
    <p:sldId id="279" r:id="rId47"/>
    <p:sldId id="280" r:id="rId48"/>
    <p:sldId id="281" r:id="rId49"/>
    <p:sldId id="282" r:id="rId50"/>
    <p:sldId id="313" r:id="rId51"/>
    <p:sldId id="317" r:id="rId52"/>
    <p:sldId id="318" r:id="rId53"/>
    <p:sldId id="284" r:id="rId54"/>
    <p:sldId id="320" r:id="rId55"/>
    <p:sldId id="285" r:id="rId56"/>
    <p:sldId id="287" r:id="rId57"/>
    <p:sldId id="323" r:id="rId58"/>
    <p:sldId id="286" r:id="rId59"/>
    <p:sldId id="333" r:id="rId60"/>
    <p:sldId id="360" r:id="rId61"/>
    <p:sldId id="324" r:id="rId62"/>
    <p:sldId id="326" r:id="rId63"/>
    <p:sldId id="331" r:id="rId64"/>
    <p:sldId id="357" r:id="rId65"/>
    <p:sldId id="332" r:id="rId66"/>
    <p:sldId id="288" r:id="rId67"/>
    <p:sldId id="335" r:id="rId68"/>
    <p:sldId id="325" r:id="rId69"/>
    <p:sldId id="334" r:id="rId70"/>
    <p:sldId id="289" r:id="rId71"/>
    <p:sldId id="327" r:id="rId72"/>
    <p:sldId id="352" r:id="rId73"/>
    <p:sldId id="353" r:id="rId74"/>
    <p:sldId id="354" r:id="rId75"/>
    <p:sldId id="355" r:id="rId76"/>
    <p:sldId id="356" r:id="rId77"/>
    <p:sldId id="329" r:id="rId78"/>
    <p:sldId id="330" r:id="rId79"/>
    <p:sldId id="336" r:id="rId80"/>
    <p:sldId id="338" r:id="rId81"/>
    <p:sldId id="339" r:id="rId82"/>
    <p:sldId id="340" r:id="rId83"/>
    <p:sldId id="341" r:id="rId84"/>
    <p:sldId id="328" r:id="rId85"/>
    <p:sldId id="290" r:id="rId86"/>
    <p:sldId id="358" r:id="rId87"/>
  </p:sldIdLst>
  <p:sldSz cx="9144000" cy="5705475"/>
  <p:notesSz cx="7010400" cy="9296400"/>
  <p:defaultTextStyle>
    <a:defPPr>
      <a:defRPr lang="es-ES"/>
    </a:defPPr>
    <a:lvl1pPr marL="0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923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5845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8768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31691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4613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7536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30459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63381" algn="l" defTabSz="43292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2EBCB30-D607-444D-8FEC-E23BE4FBBAFF}">
          <p14:sldIdLst>
            <p14:sldId id="256"/>
            <p14:sldId id="258"/>
            <p14:sldId id="259"/>
            <p14:sldId id="260"/>
            <p14:sldId id="263"/>
            <p14:sldId id="261"/>
            <p14:sldId id="264"/>
            <p14:sldId id="265"/>
            <p14:sldId id="346"/>
            <p14:sldId id="350"/>
            <p14:sldId id="345"/>
          </p14:sldIdLst>
        </p14:section>
        <p14:section name="Sección sin título" id="{D269D020-2446-499C-B0BB-D822BC63E689}">
          <p14:sldIdLst>
            <p14:sldId id="349"/>
            <p14:sldId id="266"/>
            <p14:sldId id="351"/>
            <p14:sldId id="267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268"/>
            <p14:sldId id="269"/>
            <p14:sldId id="270"/>
            <p14:sldId id="271"/>
            <p14:sldId id="272"/>
            <p14:sldId id="308"/>
            <p14:sldId id="307"/>
            <p14:sldId id="310"/>
            <p14:sldId id="315"/>
            <p14:sldId id="316"/>
            <p14:sldId id="305"/>
            <p14:sldId id="306"/>
            <p14:sldId id="311"/>
            <p14:sldId id="274"/>
            <p14:sldId id="277"/>
            <p14:sldId id="276"/>
            <p14:sldId id="275"/>
            <p14:sldId id="278"/>
            <p14:sldId id="279"/>
            <p14:sldId id="280"/>
            <p14:sldId id="281"/>
            <p14:sldId id="282"/>
            <p14:sldId id="313"/>
            <p14:sldId id="317"/>
            <p14:sldId id="318"/>
            <p14:sldId id="284"/>
            <p14:sldId id="320"/>
            <p14:sldId id="285"/>
            <p14:sldId id="287"/>
            <p14:sldId id="323"/>
            <p14:sldId id="286"/>
            <p14:sldId id="333"/>
            <p14:sldId id="360"/>
            <p14:sldId id="324"/>
            <p14:sldId id="326"/>
            <p14:sldId id="331"/>
            <p14:sldId id="357"/>
            <p14:sldId id="332"/>
            <p14:sldId id="288"/>
            <p14:sldId id="335"/>
            <p14:sldId id="325"/>
            <p14:sldId id="334"/>
            <p14:sldId id="289"/>
            <p14:sldId id="327"/>
            <p14:sldId id="352"/>
            <p14:sldId id="353"/>
            <p14:sldId id="354"/>
            <p14:sldId id="355"/>
            <p14:sldId id="356"/>
            <p14:sldId id="329"/>
            <p14:sldId id="330"/>
            <p14:sldId id="336"/>
            <p14:sldId id="338"/>
            <p14:sldId id="339"/>
            <p14:sldId id="340"/>
            <p14:sldId id="341"/>
            <p14:sldId id="328"/>
            <p14:sldId id="290"/>
            <p14:sldId id="3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7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62" autoAdjust="0"/>
    <p:restoredTop sz="94660"/>
  </p:normalViewPr>
  <p:slideViewPr>
    <p:cSldViewPr snapToGrid="0" snapToObjects="1">
      <p:cViewPr>
        <p:scale>
          <a:sx n="71" d="100"/>
          <a:sy n="71" d="100"/>
        </p:scale>
        <p:origin x="-864" y="-1050"/>
      </p:cViewPr>
      <p:guideLst>
        <p:guide orient="horz" pos="179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432B7-52BD-4631-935B-0156C5C7DB54}" type="datetimeFigureOut">
              <a:rPr lang="es-CO" smtClean="0"/>
              <a:t>15/02/2019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696913"/>
            <a:ext cx="55848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68EBC-DAEC-4102-8B30-75302475779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648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50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013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013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013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>
                <a:solidFill>
                  <a:prstClr val="black"/>
                </a:solidFill>
              </a:rPr>
              <a:pPr/>
              <a:t>47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39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>
                <a:solidFill>
                  <a:prstClr val="black"/>
                </a:solidFill>
              </a:rPr>
              <a:pPr/>
              <a:t>48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3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>
                <a:solidFill>
                  <a:prstClr val="black"/>
                </a:solidFill>
              </a:rPr>
              <a:pPr/>
              <a:t>49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39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/>
              <a:t>66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2866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68EBC-DAEC-4102-8B30-753024757798}" type="slidenum">
              <a:rPr lang="es-CO" smtClean="0"/>
              <a:t>74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404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396"/>
            <a:ext cx="7772400" cy="122297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3103"/>
            <a:ext cx="6400800" cy="14580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31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4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7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30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63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76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98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485"/>
            <a:ext cx="2057400" cy="486814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485"/>
            <a:ext cx="6019800" cy="486814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317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398"/>
            <a:ext cx="7772400" cy="122297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3102"/>
            <a:ext cx="6400800" cy="14580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47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66298"/>
            <a:ext cx="7772400" cy="11331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418224"/>
            <a:ext cx="7772400" cy="124807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6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331279"/>
            <a:ext cx="4038600" cy="376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31279"/>
            <a:ext cx="4038600" cy="376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1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77130"/>
            <a:ext cx="4040188" cy="5322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09375"/>
            <a:ext cx="4040188" cy="32872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1" y="1277130"/>
            <a:ext cx="4041775" cy="5322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1" y="1809375"/>
            <a:ext cx="4041775" cy="32872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4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1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3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27163"/>
            <a:ext cx="3008313" cy="9667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165"/>
            <a:ext cx="5111750" cy="48694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6" y="1193925"/>
            <a:ext cx="3008313" cy="39027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61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993833"/>
            <a:ext cx="5486400" cy="4714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09796"/>
            <a:ext cx="5486400" cy="34232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65329"/>
            <a:ext cx="5486400" cy="6696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8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9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485"/>
            <a:ext cx="2057400" cy="486814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485"/>
            <a:ext cx="6019800" cy="48681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4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2398"/>
            <a:ext cx="7772400" cy="122297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3102"/>
            <a:ext cx="6400800" cy="14580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 descr="Power Point2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3"/>
            <a:ext cx="9144000" cy="57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64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66298"/>
            <a:ext cx="7772400" cy="113317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18224"/>
            <a:ext cx="7772400" cy="124807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8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31279"/>
            <a:ext cx="4038600" cy="376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31279"/>
            <a:ext cx="4038600" cy="376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2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7131"/>
            <a:ext cx="4040188" cy="5322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09375"/>
            <a:ext cx="4040188" cy="32872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277131"/>
            <a:ext cx="4041775" cy="5322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1809375"/>
            <a:ext cx="4041775" cy="32872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6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2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9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66297"/>
            <a:ext cx="7772400" cy="1133171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418225"/>
            <a:ext cx="7772400" cy="1248072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29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58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87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316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6461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75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304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633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040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27162"/>
            <a:ext cx="3008313" cy="9667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165"/>
            <a:ext cx="5111750" cy="48694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5" y="1193925"/>
            <a:ext cx="3008313" cy="39027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52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993834"/>
            <a:ext cx="5486400" cy="4714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09796"/>
            <a:ext cx="5486400" cy="34232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65327"/>
            <a:ext cx="5486400" cy="66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21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58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485"/>
            <a:ext cx="2057400" cy="48681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485"/>
            <a:ext cx="6019800" cy="48681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9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2399"/>
            <a:ext cx="7772400" cy="122297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3102"/>
            <a:ext cx="6400800" cy="14580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28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52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66299"/>
            <a:ext cx="7772400" cy="113317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18224"/>
            <a:ext cx="7772400" cy="124807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3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31279"/>
            <a:ext cx="4038600" cy="376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31279"/>
            <a:ext cx="4038600" cy="376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23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7131"/>
            <a:ext cx="4040188" cy="5322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09375"/>
            <a:ext cx="4040188" cy="32872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2" y="1277131"/>
            <a:ext cx="4041775" cy="5322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2" y="1809375"/>
            <a:ext cx="4041775" cy="32872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0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9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331278"/>
            <a:ext cx="4038600" cy="376535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1" y="1331278"/>
            <a:ext cx="4038600" cy="376535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605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21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7" y="227162"/>
            <a:ext cx="3008313" cy="9667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166"/>
            <a:ext cx="5111750" cy="48694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7" y="1193925"/>
            <a:ext cx="3008313" cy="39027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56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993835"/>
            <a:ext cx="5486400" cy="4714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09796"/>
            <a:ext cx="5486400" cy="34232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65327"/>
            <a:ext cx="5486400" cy="66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35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90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485"/>
            <a:ext cx="2057400" cy="48681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485"/>
            <a:ext cx="6019800" cy="48681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1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1" y="1277129"/>
            <a:ext cx="4040188" cy="53224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923" indent="0">
              <a:buNone/>
              <a:defRPr sz="1900" b="1"/>
            </a:lvl2pPr>
            <a:lvl3pPr marL="865845" indent="0">
              <a:buNone/>
              <a:defRPr sz="1700" b="1"/>
            </a:lvl3pPr>
            <a:lvl4pPr marL="1298768" indent="0">
              <a:buNone/>
              <a:defRPr sz="1500" b="1"/>
            </a:lvl4pPr>
            <a:lvl5pPr marL="1731691" indent="0">
              <a:buNone/>
              <a:defRPr sz="1500" b="1"/>
            </a:lvl5pPr>
            <a:lvl6pPr marL="2164613" indent="0">
              <a:buNone/>
              <a:defRPr sz="1500" b="1"/>
            </a:lvl6pPr>
            <a:lvl7pPr marL="2597536" indent="0">
              <a:buNone/>
              <a:defRPr sz="1500" b="1"/>
            </a:lvl7pPr>
            <a:lvl8pPr marL="3030459" indent="0">
              <a:buNone/>
              <a:defRPr sz="1500" b="1"/>
            </a:lvl8pPr>
            <a:lvl9pPr marL="3463381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1" y="1809375"/>
            <a:ext cx="4040188" cy="328725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277129"/>
            <a:ext cx="4041775" cy="53224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923" indent="0">
              <a:buNone/>
              <a:defRPr sz="1900" b="1"/>
            </a:lvl2pPr>
            <a:lvl3pPr marL="865845" indent="0">
              <a:buNone/>
              <a:defRPr sz="1700" b="1"/>
            </a:lvl3pPr>
            <a:lvl4pPr marL="1298768" indent="0">
              <a:buNone/>
              <a:defRPr sz="1500" b="1"/>
            </a:lvl4pPr>
            <a:lvl5pPr marL="1731691" indent="0">
              <a:buNone/>
              <a:defRPr sz="1500" b="1"/>
            </a:lvl5pPr>
            <a:lvl6pPr marL="2164613" indent="0">
              <a:buNone/>
              <a:defRPr sz="1500" b="1"/>
            </a:lvl6pPr>
            <a:lvl7pPr marL="2597536" indent="0">
              <a:buNone/>
              <a:defRPr sz="1500" b="1"/>
            </a:lvl7pPr>
            <a:lvl8pPr marL="3030459" indent="0">
              <a:buNone/>
              <a:defRPr sz="1500" b="1"/>
            </a:lvl8pPr>
            <a:lvl9pPr marL="3463381" indent="0">
              <a:buNone/>
              <a:defRPr sz="15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809375"/>
            <a:ext cx="4041775" cy="328725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36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6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009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162"/>
            <a:ext cx="3008313" cy="96676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163"/>
            <a:ext cx="5111750" cy="4869465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193924"/>
            <a:ext cx="3008313" cy="3902704"/>
          </a:xfrm>
        </p:spPr>
        <p:txBody>
          <a:bodyPr/>
          <a:lstStyle>
            <a:lvl1pPr marL="0" indent="0">
              <a:buNone/>
              <a:defRPr sz="1300"/>
            </a:lvl1pPr>
            <a:lvl2pPr marL="432923" indent="0">
              <a:buNone/>
              <a:defRPr sz="1100"/>
            </a:lvl2pPr>
            <a:lvl3pPr marL="865845" indent="0">
              <a:buNone/>
              <a:defRPr sz="900"/>
            </a:lvl3pPr>
            <a:lvl4pPr marL="1298768" indent="0">
              <a:buNone/>
              <a:defRPr sz="900"/>
            </a:lvl4pPr>
            <a:lvl5pPr marL="1731691" indent="0">
              <a:buNone/>
              <a:defRPr sz="900"/>
            </a:lvl5pPr>
            <a:lvl6pPr marL="2164613" indent="0">
              <a:buNone/>
              <a:defRPr sz="900"/>
            </a:lvl6pPr>
            <a:lvl7pPr marL="2597536" indent="0">
              <a:buNone/>
              <a:defRPr sz="900"/>
            </a:lvl7pPr>
            <a:lvl8pPr marL="3030459" indent="0">
              <a:buNone/>
              <a:defRPr sz="900"/>
            </a:lvl8pPr>
            <a:lvl9pPr marL="3463381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63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993832"/>
            <a:ext cx="5486400" cy="47149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09795"/>
            <a:ext cx="5486400" cy="3423285"/>
          </a:xfrm>
        </p:spPr>
        <p:txBody>
          <a:bodyPr/>
          <a:lstStyle>
            <a:lvl1pPr marL="0" indent="0">
              <a:buNone/>
              <a:defRPr sz="3000"/>
            </a:lvl1pPr>
            <a:lvl2pPr marL="432923" indent="0">
              <a:buNone/>
              <a:defRPr sz="2700"/>
            </a:lvl2pPr>
            <a:lvl3pPr marL="865845" indent="0">
              <a:buNone/>
              <a:defRPr sz="2300"/>
            </a:lvl3pPr>
            <a:lvl4pPr marL="1298768" indent="0">
              <a:buNone/>
              <a:defRPr sz="1900"/>
            </a:lvl4pPr>
            <a:lvl5pPr marL="1731691" indent="0">
              <a:buNone/>
              <a:defRPr sz="1900"/>
            </a:lvl5pPr>
            <a:lvl6pPr marL="2164613" indent="0">
              <a:buNone/>
              <a:defRPr sz="1900"/>
            </a:lvl6pPr>
            <a:lvl7pPr marL="2597536" indent="0">
              <a:buNone/>
              <a:defRPr sz="1900"/>
            </a:lvl7pPr>
            <a:lvl8pPr marL="3030459" indent="0">
              <a:buNone/>
              <a:defRPr sz="1900"/>
            </a:lvl8pPr>
            <a:lvl9pPr marL="3463381" indent="0">
              <a:buNone/>
              <a:defRPr sz="19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65328"/>
            <a:ext cx="5486400" cy="669600"/>
          </a:xfrm>
        </p:spPr>
        <p:txBody>
          <a:bodyPr/>
          <a:lstStyle>
            <a:lvl1pPr marL="0" indent="0">
              <a:buNone/>
              <a:defRPr sz="1300"/>
            </a:lvl1pPr>
            <a:lvl2pPr marL="432923" indent="0">
              <a:buNone/>
              <a:defRPr sz="1100"/>
            </a:lvl2pPr>
            <a:lvl3pPr marL="865845" indent="0">
              <a:buNone/>
              <a:defRPr sz="900"/>
            </a:lvl3pPr>
            <a:lvl4pPr marL="1298768" indent="0">
              <a:buNone/>
              <a:defRPr sz="900"/>
            </a:lvl4pPr>
            <a:lvl5pPr marL="1731691" indent="0">
              <a:buNone/>
              <a:defRPr sz="900"/>
            </a:lvl5pPr>
            <a:lvl6pPr marL="2164613" indent="0">
              <a:buNone/>
              <a:defRPr sz="900"/>
            </a:lvl6pPr>
            <a:lvl7pPr marL="2597536" indent="0">
              <a:buNone/>
              <a:defRPr sz="900"/>
            </a:lvl7pPr>
            <a:lvl8pPr marL="3030459" indent="0">
              <a:buNone/>
              <a:defRPr sz="900"/>
            </a:lvl8pPr>
            <a:lvl9pPr marL="3463381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40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484"/>
            <a:ext cx="8229600" cy="950913"/>
          </a:xfrm>
          <a:prstGeom prst="rect">
            <a:avLst/>
          </a:prstGeom>
        </p:spPr>
        <p:txBody>
          <a:bodyPr vert="horz" lIns="86585" tIns="43292" rIns="86585" bIns="43292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1278"/>
            <a:ext cx="8229600" cy="3765350"/>
          </a:xfrm>
          <a:prstGeom prst="rect">
            <a:avLst/>
          </a:prstGeom>
        </p:spPr>
        <p:txBody>
          <a:bodyPr vert="horz" lIns="86585" tIns="43292" rIns="86585" bIns="43292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88130"/>
            <a:ext cx="2133600" cy="303764"/>
          </a:xfrm>
          <a:prstGeom prst="rect">
            <a:avLst/>
          </a:prstGeom>
        </p:spPr>
        <p:txBody>
          <a:bodyPr vert="horz" lIns="86585" tIns="43292" rIns="86585" bIns="4329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E2DA-6D00-A047-B5D8-A47B416AB74D}" type="datetimeFigureOut">
              <a:rPr lang="es-ES" smtClean="0"/>
              <a:t>15/02/2019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88130"/>
            <a:ext cx="2895600" cy="303764"/>
          </a:xfrm>
          <a:prstGeom prst="rect">
            <a:avLst/>
          </a:prstGeom>
        </p:spPr>
        <p:txBody>
          <a:bodyPr vert="horz" lIns="86585" tIns="43292" rIns="86585" bIns="4329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88130"/>
            <a:ext cx="2133600" cy="303764"/>
          </a:xfrm>
          <a:prstGeom prst="rect">
            <a:avLst/>
          </a:prstGeom>
        </p:spPr>
        <p:txBody>
          <a:bodyPr vert="horz" lIns="86585" tIns="43292" rIns="86585" bIns="4329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DB3E0-D713-144B-8443-2B9DD37F2F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25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2923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692" indent="-324692" algn="l" defTabSz="432923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3499" indent="-270577" algn="l" defTabSz="43292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307" indent="-216461" algn="l" defTabSz="43292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229" indent="-216461" algn="l" defTabSz="432923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8152" indent="-216461" algn="l" defTabSz="432923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1075" indent="-216461" algn="l" defTabSz="43292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13997" indent="-216461" algn="l" defTabSz="43292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6920" indent="-216461" algn="l" defTabSz="43292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9843" indent="-216461" algn="l" defTabSz="43292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923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5845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8768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1691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4613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7536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0459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3381" algn="l" defTabSz="4329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484"/>
            <a:ext cx="8229600" cy="950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1279"/>
            <a:ext cx="8229600" cy="3765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88132"/>
            <a:ext cx="2133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8DE032F-B743-834F-8375-EB041173DAC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15/02/2019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88132"/>
            <a:ext cx="2895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88132"/>
            <a:ext cx="2133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D15F9EB-A908-684E-BC37-D4AB5A2676E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 descr="Power Point2-0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"/>
            <a:ext cx="9144000" cy="47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28484"/>
            <a:ext cx="8229600" cy="950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31279"/>
            <a:ext cx="8229600" cy="3765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88130"/>
            <a:ext cx="2133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962ED54-F0BD-42AB-9017-31EC3279ABD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5288130"/>
            <a:ext cx="2895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5288130"/>
            <a:ext cx="2133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B5542-FF60-43CE-8F61-94A6249A02E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2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28485"/>
            <a:ext cx="8229600" cy="950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31279"/>
            <a:ext cx="8229600" cy="3765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88130"/>
            <a:ext cx="2133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3730A5-F4EF-4869-8E8B-9AF07E6D2D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15/02/2019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5288130"/>
            <a:ext cx="2895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5288130"/>
            <a:ext cx="2133600" cy="303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7D83340-28DB-4872-9191-B8039E5BB59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n 3" descr="Power Point2-0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"/>
            <a:ext cx="9144000" cy="570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INDUCCION%20REDES%20SOCIALES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Candidatos%20a%20Rector%20UTS%202019-2023/1.%20Jaime%20Alejandro%20Gomez%20Varela.pdf" TargetMode="Externa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7" Type="http://schemas.openxmlformats.org/officeDocument/2006/relationships/hyperlink" Target="Candidatos%20a%20Rector%20UTS%202019-2023/4.%20Dr.Juan%20Carlos%20Reyes%20Nova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Candidatos%20a%20Rector%20UTS%202019-2023/3.%20Dr.%20Javier%20Mendoza%20Paredes.pdf" TargetMode="External"/><Relationship Id="rId5" Type="http://schemas.openxmlformats.org/officeDocument/2006/relationships/hyperlink" Target="Candidatos%20a%20Rector%20UTS%202019-2023/2.%20Dr.%20Omar%20Lengerke%20Perez.pdf" TargetMode="Externa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7" Type="http://schemas.openxmlformats.org/officeDocument/2006/relationships/hyperlink" Target="Candidatos%20a%20Rector%20UTS%202019-2023/7.%20Dra.%20Claudia%20Milena%20Torres%20Fiallo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Candidatos%20a%20Rector%20UTS%202019-2023/6.%20Ing.%20Abigail%20Tello%20Rios.pdf" TargetMode="External"/><Relationship Id="rId5" Type="http://schemas.openxmlformats.org/officeDocument/2006/relationships/hyperlink" Target="Candidatos%20a%20Rector%20UTS%202019-2023/5.%20Ing.%20Nancy%20Tavera%20Castillo.pdf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Terna%20Rector%20UTS%202019-2023/3.%20Ing.%20Abigail%20Tello%20Rios.pdf" TargetMode="External"/><Relationship Id="rId5" Type="http://schemas.openxmlformats.org/officeDocument/2006/relationships/hyperlink" Target="Terna%20Rector%20UTS%202019-2023/2.%20Dr.%20Javier%20Mendoza%20Paredes.pdf" TargetMode="External"/><Relationship Id="rId4" Type="http://schemas.openxmlformats.org/officeDocument/2006/relationships/hyperlink" Target="Terna%20Rector%20UTS%202019-2023/1.%20Dr.%20Omar%20Lengerke%20Perez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imno%20de%20Colombia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Terna%20Rector%20UTS%202019-2023/3.%20Ing.%20Abigail%20Tello%20Rios.pdf" TargetMode="External"/><Relationship Id="rId5" Type="http://schemas.openxmlformats.org/officeDocument/2006/relationships/hyperlink" Target="Terna%20Rector%20UTS%202019-2023/2.%20Dr.%20Javier%20Mendoza%20Paredes.pdf" TargetMode="External"/><Relationship Id="rId4" Type="http://schemas.openxmlformats.org/officeDocument/2006/relationships/hyperlink" Target="Terna%20Rector%20UTS%202019-2023/1.%20Dr.%20Omar%20Lengerke%20Perez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imno%20de%20Colombia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lantilla Presentación-01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4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46169"/>
            <a:ext cx="67183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9" y="857512"/>
            <a:ext cx="4151313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759998" y="226097"/>
            <a:ext cx="5404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Periódico EL FRENTE (28-10-2018)</a:t>
            </a:r>
            <a:endParaRPr lang="es-CO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803275"/>
            <a:ext cx="4627563" cy="409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4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488076" y="130488"/>
            <a:ext cx="5404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Periódico EL FRENTE (04-11-2018)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65" y="815975"/>
            <a:ext cx="4792663" cy="407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7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961006" y="3070746"/>
            <a:ext cx="6933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4400" b="1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91821" y="219132"/>
            <a:ext cx="6701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Periódico EL FRENTE (08-11-2018)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825500"/>
            <a:ext cx="4645025" cy="405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5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271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61006" y="3070746"/>
            <a:ext cx="6933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INSCRIPCIÓN DE CANDIDATOS </a:t>
            </a:r>
          </a:p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En la Secretaria General </a:t>
            </a:r>
            <a:endParaRPr lang="es-CO" sz="4400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48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18" y="795203"/>
            <a:ext cx="5871587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57" y="699668"/>
            <a:ext cx="5652000" cy="3956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7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67" y="890737"/>
            <a:ext cx="5248814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1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48" y="590486"/>
            <a:ext cx="5242593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13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93" y="890737"/>
            <a:ext cx="5135279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271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06682" y="2668072"/>
            <a:ext cx="6182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ES" sz="3200" b="1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4000" b="1" dirty="0" smtClean="0">
                <a:latin typeface="Arabic Typesetting" pitchFamily="66" charset="-78"/>
                <a:cs typeface="Arabic Typesetting" pitchFamily="66" charset="-78"/>
              </a:rPr>
              <a:t>ELECCION RECTOR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4000" b="1" dirty="0" smtClean="0">
                <a:latin typeface="Arabic Typesetting" pitchFamily="66" charset="-78"/>
                <a:cs typeface="Arabic Typesetting" pitchFamily="66" charset="-78"/>
              </a:rPr>
              <a:t>2019-2023</a:t>
            </a:r>
            <a:endParaRPr lang="es-ES" sz="4000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80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44" y="774913"/>
            <a:ext cx="5282382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9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57" y="713316"/>
            <a:ext cx="5290975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7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78" y="730153"/>
            <a:ext cx="5225688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7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67" y="631429"/>
            <a:ext cx="5156244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6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97" y="764747"/>
            <a:ext cx="5178257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2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271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61006" y="3070746"/>
            <a:ext cx="6933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ACTA DE CIERRE DE INSCRIPCIONES </a:t>
            </a:r>
            <a:endParaRPr lang="es-CO" sz="4400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3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2" y="384389"/>
            <a:ext cx="311627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17" y="405002"/>
            <a:ext cx="338251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6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4024" y="2305649"/>
            <a:ext cx="818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ACLARACIÓN MODIFICACIÓN O ADICIÓN </a:t>
            </a:r>
          </a:p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A la hoja de vida entregada en el momento de la inscripción </a:t>
            </a:r>
            <a:endParaRPr lang="es-CO" sz="4000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45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78718" y="745272"/>
            <a:ext cx="72469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>
                <a:latin typeface="Arabic Typesetting" pitchFamily="66" charset="-78"/>
                <a:cs typeface="Arabic Typesetting" pitchFamily="66" charset="-78"/>
              </a:rPr>
              <a:t>El día 29 de Noviembre de 2018  la Ingeniera Abigail Tello Ríos,  anexó a su hoja de vida los soportes académicos y certificaciones laborales que había relacionado en el formato de hoja de vida de la función pública. </a:t>
            </a:r>
            <a:endParaRPr lang="es-CO" sz="36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79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4024" y="2648020"/>
            <a:ext cx="818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REVISIÓN Y SELECCIÓN </a:t>
            </a:r>
          </a:p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De las calidades y requisitos de las hojas de vida por parte del Consejo Académico </a:t>
            </a:r>
            <a:endParaRPr lang="es-CO" sz="4000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94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488324" y="148914"/>
            <a:ext cx="618259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ES" sz="3200" b="1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3600" b="1" dirty="0" smtClean="0">
                <a:latin typeface="Arabic Typesetting" pitchFamily="66" charset="-78"/>
                <a:cs typeface="Arabic Typesetting" pitchFamily="66" charset="-78"/>
              </a:rPr>
              <a:t>CONVOCATORIA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600" dirty="0" smtClean="0">
                <a:latin typeface="Arabic Typesetting" pitchFamily="66" charset="-78"/>
                <a:cs typeface="Arabic Typesetting" pitchFamily="66" charset="-78"/>
              </a:rPr>
              <a:t>Acuerdo del Consejo Directivo No 01-046 de Octubre 18 de 2018  que ordena la apertura del proceso de convocatoria y elección del Rector </a:t>
            </a:r>
            <a:endParaRPr lang="es-ES" sz="36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13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00501" y="256629"/>
            <a:ext cx="81886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Consejo Directivo</a:t>
            </a:r>
          </a:p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Acuerdo No 01-050</a:t>
            </a:r>
          </a:p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Noviembre 15 de 2018</a:t>
            </a:r>
          </a:p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Por medio del cual </a:t>
            </a:r>
            <a:r>
              <a:rPr lang="es-CO" sz="4400" b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se designa Rector Ad-Hoc </a:t>
            </a:r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de las Unidades Tecnológicas de Santander </a:t>
            </a:r>
          </a:p>
          <a:p>
            <a:pPr algn="ctr"/>
            <a:endParaRPr lang="es-CO" sz="4400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endParaRPr lang="es-CO" sz="4400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28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9" y="422773"/>
            <a:ext cx="3438767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53" y="422773"/>
            <a:ext cx="3347492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2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47" y="548736"/>
            <a:ext cx="3349378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5736" y="295380"/>
            <a:ext cx="818865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Requisitos que deben cumplir los candidatos a Rector de las Unidades Tecnológicas de Santander</a:t>
            </a:r>
          </a:p>
          <a:p>
            <a:pPr algn="ctr"/>
            <a:endParaRPr lang="es-CO" sz="4400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es-CO" sz="5400" dirty="0" smtClean="0">
                <a:latin typeface="Arabic Typesetting" pitchFamily="66" charset="-78"/>
                <a:cs typeface="Arabic Typesetting" pitchFamily="66" charset="-78"/>
              </a:rPr>
              <a:t>ESTATUTO GENERAL  </a:t>
            </a:r>
            <a:endParaRPr lang="es-CO" sz="54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11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81714" y="208103"/>
            <a:ext cx="81886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Art.- 32.- </a:t>
            </a:r>
            <a:r>
              <a:rPr lang="es-CO" sz="1800" b="1" dirty="0" smtClean="0">
                <a:latin typeface="Arabic Typesetting" pitchFamily="66" charset="-78"/>
                <a:cs typeface="Arabic Typesetting" pitchFamily="66" charset="-78"/>
              </a:rPr>
              <a:t> Para </a:t>
            </a:r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ser rector se requiere poseer las siguientes calidades mínimas:</a:t>
            </a:r>
          </a:p>
          <a:p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a. </a:t>
            </a:r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Ser ciudadano colombiano en ejercicio.</a:t>
            </a:r>
          </a:p>
          <a:p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b. </a:t>
            </a:r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Poseer título profesional universitario y de posgrado en la modalidad de maestría o</a:t>
            </a:r>
          </a:p>
          <a:p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doctorado, reconocidos por el estado.</a:t>
            </a:r>
          </a:p>
          <a:p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c. </a:t>
            </a:r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Haber tenido vínculos directos con el sector de la Educación Superior, ya sea como</a:t>
            </a:r>
          </a:p>
          <a:p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docente o como investigador o en cargos de dirección o haber participado en sus</a:t>
            </a:r>
          </a:p>
          <a:p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organismos de dirección durante un periodo no menor de tres (3) años.</a:t>
            </a:r>
          </a:p>
          <a:p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d. </a:t>
            </a:r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Acreditar experiencia profesional de cinco (5) años.</a:t>
            </a:r>
          </a:p>
          <a:p>
            <a:r>
              <a:rPr lang="es-CO" sz="1800" b="1" dirty="0">
                <a:latin typeface="Arabic Typesetting" pitchFamily="66" charset="-78"/>
                <a:cs typeface="Arabic Typesetting" pitchFamily="66" charset="-78"/>
              </a:rPr>
              <a:t>e. </a:t>
            </a:r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No haber sido sancionado por faltas contra la ética profesional, ni condenado</a:t>
            </a:r>
          </a:p>
          <a:p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penalmente, excepto por delitos culposos o políticos y no estar incurso en inhabilidades o</a:t>
            </a:r>
          </a:p>
          <a:p>
            <a:r>
              <a:rPr lang="es-CO" sz="1800" dirty="0">
                <a:latin typeface="Arabic Typesetting" pitchFamily="66" charset="-78"/>
                <a:cs typeface="Arabic Typesetting" pitchFamily="66" charset="-78"/>
              </a:rPr>
              <a:t>incompatibilidades, contempladas en la Constitución o en la ley.</a:t>
            </a:r>
          </a:p>
        </p:txBody>
      </p:sp>
    </p:spTree>
    <p:extLst>
      <p:ext uri="{BB962C8B-B14F-4D97-AF65-F5344CB8AC3E}">
        <p14:creationId xmlns:p14="http://schemas.microsoft.com/office/powerpoint/2010/main" val="33647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" y="-569343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85290" y="363336"/>
            <a:ext cx="8188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Consejo Académico </a:t>
            </a:r>
          </a:p>
          <a:p>
            <a:pPr algn="ctr"/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Acuerdo No 03-089</a:t>
            </a:r>
          </a:p>
          <a:p>
            <a:pPr algn="ctr"/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Noviembre 30 de 2018</a:t>
            </a:r>
          </a:p>
          <a:p>
            <a:pPr algn="ctr"/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Por medio del cual se publican los </a:t>
            </a:r>
            <a:r>
              <a:rPr lang="es-CO" sz="2800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resultado de la evaluación de las hojas de vida y planes de acción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presentados por los postulantes a la convocatoria del proceso de eleccion del Rector Unidades Tecnológica de Santander 2019-2023 </a:t>
            </a:r>
            <a:endParaRPr lang="es-CO" sz="28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20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9" y="453203"/>
            <a:ext cx="3478546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94" y="453203"/>
            <a:ext cx="340241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1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56" y="345673"/>
            <a:ext cx="374450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648019"/>
            <a:ext cx="818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PUBLICACIÓN</a:t>
            </a:r>
          </a:p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De los resultados de los candidatos que cumplen con los requisitos  </a:t>
            </a:r>
          </a:p>
        </p:txBody>
      </p:sp>
    </p:spTree>
    <p:extLst>
      <p:ext uri="{BB962C8B-B14F-4D97-AF65-F5344CB8AC3E}">
        <p14:creationId xmlns:p14="http://schemas.microsoft.com/office/powerpoint/2010/main" val="34590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7" y="353871"/>
            <a:ext cx="6480914" cy="460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4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7" y="514863"/>
            <a:ext cx="3192781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57" y="514864"/>
            <a:ext cx="3600000" cy="452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0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648019"/>
            <a:ext cx="8188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PRESENTACIÓN DE RECLAMACIONES </a:t>
            </a:r>
          </a:p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Ante la Secretaria </a:t>
            </a:r>
            <a:r>
              <a:rPr lang="es-CO" sz="4000" b="1" dirty="0">
                <a:latin typeface="Arabic Typesetting" pitchFamily="66" charset="-78"/>
                <a:cs typeface="Arabic Typesetting" pitchFamily="66" charset="-78"/>
              </a:rPr>
              <a:t>G</a:t>
            </a:r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eneral </a:t>
            </a:r>
          </a:p>
        </p:txBody>
      </p:sp>
    </p:spTree>
    <p:extLst>
      <p:ext uri="{BB962C8B-B14F-4D97-AF65-F5344CB8AC3E}">
        <p14:creationId xmlns:p14="http://schemas.microsoft.com/office/powerpoint/2010/main" val="32308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6854" y="1706323"/>
            <a:ext cx="8188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No se presentaron reclamaciones por parte de los candidatos </a:t>
            </a:r>
          </a:p>
        </p:txBody>
      </p:sp>
    </p:spTree>
    <p:extLst>
      <p:ext uri="{BB962C8B-B14F-4D97-AF65-F5344CB8AC3E}">
        <p14:creationId xmlns:p14="http://schemas.microsoft.com/office/powerpoint/2010/main" val="22893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648019"/>
            <a:ext cx="8188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REUNIÓN DEL CONSEJO ACADÉMICO </a:t>
            </a:r>
          </a:p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Para resolver las reclamaciones</a:t>
            </a:r>
          </a:p>
        </p:txBody>
      </p:sp>
    </p:spTree>
    <p:extLst>
      <p:ext uri="{BB962C8B-B14F-4D97-AF65-F5344CB8AC3E}">
        <p14:creationId xmlns:p14="http://schemas.microsoft.com/office/powerpoint/2010/main" val="96787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85291" y="677924"/>
            <a:ext cx="81886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En vista de que no se presentaron reclamaciones por parte de los candidatos, no se realizo sesión del Consejo Académico para este asunto en particular </a:t>
            </a:r>
          </a:p>
        </p:txBody>
      </p:sp>
    </p:spTree>
    <p:extLst>
      <p:ext uri="{BB962C8B-B14F-4D97-AF65-F5344CB8AC3E}">
        <p14:creationId xmlns:p14="http://schemas.microsoft.com/office/powerpoint/2010/main" val="42601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648019"/>
            <a:ext cx="818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RESPUESTAS A RECLAMACIONES </a:t>
            </a:r>
          </a:p>
        </p:txBody>
      </p:sp>
    </p:spTree>
    <p:extLst>
      <p:ext uri="{BB962C8B-B14F-4D97-AF65-F5344CB8AC3E}">
        <p14:creationId xmlns:p14="http://schemas.microsoft.com/office/powerpoint/2010/main" val="35687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7547" y="1624437"/>
            <a:ext cx="8188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No hay resultados ya que no se presentaron reclamaciones por parte de los candidatos </a:t>
            </a:r>
          </a:p>
        </p:txBody>
      </p:sp>
    </p:spTree>
    <p:extLst>
      <p:ext uri="{BB962C8B-B14F-4D97-AF65-F5344CB8AC3E}">
        <p14:creationId xmlns:p14="http://schemas.microsoft.com/office/powerpoint/2010/main" val="35491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416007"/>
            <a:ext cx="8188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latin typeface="Arabic Typesetting" pitchFamily="66" charset="-78"/>
                <a:cs typeface="Arabic Typesetting" pitchFamily="66" charset="-78"/>
              </a:rPr>
              <a:t>EXPOSICIÓN ANTE EL CONSEJO ACADÉMICO</a:t>
            </a:r>
          </a:p>
          <a:p>
            <a:pPr algn="ctr"/>
            <a:r>
              <a:rPr lang="es-CO" sz="3600" b="1" dirty="0" smtClean="0">
                <a:latin typeface="Arabic Typesetting" pitchFamily="66" charset="-78"/>
                <a:cs typeface="Arabic Typesetting" pitchFamily="66" charset="-78"/>
              </a:rPr>
              <a:t>De las hojas de vida y plan de acción de los candidatos  </a:t>
            </a:r>
          </a:p>
        </p:txBody>
      </p:sp>
    </p:spTree>
    <p:extLst>
      <p:ext uri="{BB962C8B-B14F-4D97-AF65-F5344CB8AC3E}">
        <p14:creationId xmlns:p14="http://schemas.microsoft.com/office/powerpoint/2010/main" val="16964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48812" y="410846"/>
            <a:ext cx="818865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De acuerdo al cronograma establecido por el Consejo Directivo, cada uno de los candidatos realizo la presentación de la hoja de vida y su plan de acción ante el Consejo Académico.</a:t>
            </a:r>
          </a:p>
          <a:p>
            <a:pPr algn="just"/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Dr. Jaime Alejandro Gómez Varela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.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Candidatos a Rector UTS 2019-2023\1. Jaime Alejandro </a:t>
            </a:r>
            <a:r>
              <a:rPr lang="es-CO" sz="3200" dirty="0" err="1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Gomez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 Varela.pdf</a:t>
            </a:r>
            <a:endParaRPr lang="es-CO" sz="3200" dirty="0" smtClean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/>
            <a:endParaRPr lang="es-CO" sz="4400" dirty="0" smtClean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/>
            <a:endParaRPr lang="es-CO" sz="4400" dirty="0" smtClean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/>
            <a:endParaRPr lang="es-CO" sz="4400" dirty="0" smtClean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84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39630" y="233425"/>
            <a:ext cx="81886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Dr. Omar Lengerke Pérez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Candidatos a Rector UTS 2019-2023\2. Dr. Omar Lengerke Perez.pdf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</a:p>
          <a:p>
            <a:pPr algn="just"/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Dr. Javier Mauricio Mendoza Paredes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6" action="ppaction://hlinkfile"/>
              </a:rPr>
              <a:t>Candidatos a Rector UTS 2019-2023\3. Dr. Javier Mendoza Paredes.pdf</a:t>
            </a:r>
            <a:endParaRPr lang="es-CO" sz="3200" dirty="0" smtClean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/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Dr. Juan Carlos Reyes Nova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7" action="ppaction://hlinkfile"/>
              </a:rPr>
              <a:t>Candidatos a Rector UTS 2019-2023\4. </a:t>
            </a:r>
            <a:r>
              <a:rPr lang="es-CO" sz="3200" dirty="0" err="1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7" action="ppaction://hlinkfile"/>
              </a:rPr>
              <a:t>Dr.Juan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7" action="ppaction://hlinkfile"/>
              </a:rPr>
              <a:t> Carlos Reyes Nova.pdf</a:t>
            </a:r>
            <a:endParaRPr lang="es-CO" sz="3200" dirty="0" smtClean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48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39630" y="233425"/>
            <a:ext cx="8188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9630" y="233425"/>
            <a:ext cx="81886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Ing. Nancy Tavera Castillo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Candidatos a Rector UTS 2019-2023\5. Ing. Nancy Tavera Castillo.pdf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</a:p>
          <a:p>
            <a:pPr algn="just"/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Ing. Abigail Tello Ríos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6" action="ppaction://hlinkfile"/>
              </a:rPr>
              <a:t>Candidatos a Rector UTS 2019-2023\6. Ing. Abigail Tello Rios.pdf</a:t>
            </a:r>
            <a:endParaRPr lang="es-CO" sz="32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just"/>
            <a:r>
              <a:rPr lang="es-CO" sz="3200" b="1" dirty="0" err="1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Dra</a:t>
            </a:r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Claudia Milena Torres </a:t>
            </a:r>
            <a:r>
              <a:rPr lang="es-CO" sz="3200" b="1" dirty="0" err="1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Fiallo</a:t>
            </a:r>
            <a:r>
              <a:rPr lang="es-CO" sz="3200" b="1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s-CO" sz="3200" dirty="0" smtClean="0">
                <a:solidFill>
                  <a:prstClr val="black"/>
                </a:solidFill>
                <a:latin typeface="Arabic Typesetting" pitchFamily="66" charset="-78"/>
                <a:cs typeface="Arabic Typesetting" pitchFamily="66" charset="-78"/>
                <a:hlinkClick r:id="rId7" action="ppaction://hlinkfile"/>
              </a:rPr>
              <a:t>Candidatos a Rector UTS 2019-2023\7. Dra. Claudia Milena Torres Fiallo.pdf</a:t>
            </a:r>
            <a:endParaRPr lang="es-CO" sz="3200" dirty="0">
              <a:solidFill>
                <a:prstClr val="black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33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0" y="-1"/>
            <a:ext cx="9128760" cy="570547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96" y="333300"/>
            <a:ext cx="3534770" cy="470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6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416007"/>
            <a:ext cx="818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ELECCIÓN DE LA TERNA </a:t>
            </a:r>
          </a:p>
          <a:p>
            <a:pPr algn="ctr"/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Por el </a:t>
            </a:r>
            <a:r>
              <a:rPr lang="es-CO" sz="4000" b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consejo académico </a:t>
            </a:r>
            <a:r>
              <a:rPr lang="es-CO" sz="4000" b="1" dirty="0" smtClean="0">
                <a:latin typeface="Arabic Typesetting" pitchFamily="66" charset="-78"/>
                <a:cs typeface="Arabic Typesetting" pitchFamily="66" charset="-78"/>
              </a:rPr>
              <a:t>para ser presentada al consejo directivo</a:t>
            </a:r>
          </a:p>
        </p:txBody>
      </p:sp>
    </p:spTree>
    <p:extLst>
      <p:ext uri="{BB962C8B-B14F-4D97-AF65-F5344CB8AC3E}">
        <p14:creationId xmlns:p14="http://schemas.microsoft.com/office/powerpoint/2010/main" val="14826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6853" y="1174061"/>
            <a:ext cx="81886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latin typeface="Arabic Typesetting" pitchFamily="66" charset="-78"/>
                <a:cs typeface="Arabic Typesetting" pitchFamily="66" charset="-78"/>
              </a:rPr>
              <a:t>Consejo Académico </a:t>
            </a:r>
          </a:p>
          <a:p>
            <a:pPr algn="ctr"/>
            <a:r>
              <a:rPr lang="es-CO" sz="4400" dirty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Acuerdo No </a:t>
            </a:r>
            <a:r>
              <a:rPr lang="es-CO" sz="4400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03-090</a:t>
            </a:r>
            <a:endParaRPr lang="es-CO" sz="4400" dirty="0">
              <a:solidFill>
                <a:srgbClr val="FF000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es-CO" sz="4400" dirty="0" smtClean="0">
                <a:latin typeface="Arabic Typesetting" pitchFamily="66" charset="-78"/>
                <a:cs typeface="Arabic Typesetting" pitchFamily="66" charset="-78"/>
              </a:rPr>
              <a:t>Diciembre 13 de </a:t>
            </a:r>
            <a:r>
              <a:rPr lang="es-CO" sz="4400" dirty="0">
                <a:latin typeface="Arabic Typesetting" pitchFamily="66" charset="-78"/>
                <a:cs typeface="Arabic Typesetting" pitchFamily="66" charset="-78"/>
              </a:rPr>
              <a:t>2018 </a:t>
            </a:r>
          </a:p>
        </p:txBody>
      </p:sp>
    </p:spTree>
    <p:extLst>
      <p:ext uri="{BB962C8B-B14F-4D97-AF65-F5344CB8AC3E}">
        <p14:creationId xmlns:p14="http://schemas.microsoft.com/office/powerpoint/2010/main" val="30167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 rotWithShape="1">
          <a:blip r:embed="rId4"/>
          <a:srcRect l="24120" t="8475" r="24771" b="5308"/>
          <a:stretch/>
        </p:blipFill>
        <p:spPr bwMode="auto">
          <a:xfrm>
            <a:off x="217011" y="399277"/>
            <a:ext cx="3348000" cy="4608000"/>
          </a:xfrm>
          <a:prstGeom prst="rect">
            <a:avLst/>
          </a:prstGeom>
          <a:ln w="3175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5"/>
          <a:srcRect l="24166" t="8149" r="25019" b="6611"/>
          <a:stretch/>
        </p:blipFill>
        <p:spPr bwMode="auto">
          <a:xfrm>
            <a:off x="3722487" y="399277"/>
            <a:ext cx="3348000" cy="4608000"/>
          </a:xfrm>
          <a:prstGeom prst="rect">
            <a:avLst/>
          </a:prstGeom>
          <a:ln w="3175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01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45659" y="498096"/>
            <a:ext cx="818865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Candidatos de la Terna</a:t>
            </a:r>
          </a:p>
          <a:p>
            <a:pPr algn="ctr"/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Rector 2019-2023 </a:t>
            </a:r>
          </a:p>
          <a:p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1. Dr. Omar Lengerke Pérez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  <a:hlinkClick r:id="rId4" action="ppaction://hlinkfile"/>
              </a:rPr>
              <a:t>Terna Rector UTS 2019-2023\1. Dr. Omar Lengerke Perez.pdf</a:t>
            </a:r>
            <a:endParaRPr lang="es-CO" sz="2800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2. Dr. Javier Mendoza Paredes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Terna Rector UTS 2019-2023\2. Dr. Javier Mendoza Paredes.pdf</a:t>
            </a:r>
            <a:endParaRPr lang="es-CO" sz="2800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3. Ing. Abigail Tello Ríos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  <a:hlinkClick r:id="rId6" action="ppaction://hlinkfile"/>
              </a:rPr>
              <a:t>Terna Rector UTS 2019-2023\3. Ing. Abigail Tello Rios.pdf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  </a:t>
            </a:r>
          </a:p>
          <a:p>
            <a:pPr algn="ctr"/>
            <a:endParaRPr lang="es-CO" sz="2800" dirty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80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" y="424395"/>
            <a:ext cx="6376987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416007"/>
            <a:ext cx="81886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FORO DEBATE</a:t>
            </a:r>
          </a:p>
          <a:p>
            <a:pPr algn="ctr"/>
            <a:r>
              <a:rPr lang="es-CO" sz="3200" b="1" dirty="0" smtClean="0">
                <a:latin typeface="Arabic Typesetting" pitchFamily="66" charset="-78"/>
                <a:cs typeface="Arabic Typesetting" pitchFamily="66" charset="-78"/>
              </a:rPr>
              <a:t>De los candidatos sobre su hoja de vida y su plan de acción ante los estudiantes y profesores de la Institución</a:t>
            </a:r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62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30" y="191068"/>
            <a:ext cx="4867867" cy="4867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4" y="454568"/>
            <a:ext cx="6364287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7" y="1057322"/>
            <a:ext cx="2493963" cy="3316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73205" y="546809"/>
            <a:ext cx="51179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Invitación al Foro por parte de la Institución</a:t>
            </a:r>
            <a:endParaRPr lang="es-CO" dirty="0"/>
          </a:p>
        </p:txBody>
      </p:sp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16" y="1058010"/>
            <a:ext cx="2376000" cy="3315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" name="7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93" y="1094470"/>
            <a:ext cx="2508250" cy="3315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7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225381" y="151023"/>
            <a:ext cx="47084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Foro debate candidatos a Rector 2019-2023</a:t>
            </a:r>
            <a:endParaRPr lang="es-C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8" y="548737"/>
            <a:ext cx="6169565" cy="460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4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271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06221" y="2975212"/>
            <a:ext cx="4612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PUBLICACIÓN</a:t>
            </a:r>
          </a:p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Medios </a:t>
            </a:r>
            <a:r>
              <a:rPr lang="es-CO" sz="4400" b="1" dirty="0">
                <a:latin typeface="Arabic Typesetting" pitchFamily="66" charset="-78"/>
                <a:cs typeface="Arabic Typesetting" pitchFamily="66" charset="-78"/>
              </a:rPr>
              <a:t>Internos y Externos </a:t>
            </a:r>
          </a:p>
        </p:txBody>
      </p:sp>
    </p:spTree>
    <p:extLst>
      <p:ext uri="{BB962C8B-B14F-4D97-AF65-F5344CB8AC3E}">
        <p14:creationId xmlns:p14="http://schemas.microsoft.com/office/powerpoint/2010/main" val="39910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4" y="398226"/>
            <a:ext cx="6547205" cy="43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455170"/>
            <a:ext cx="6352856" cy="422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9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50376" y="341194"/>
            <a:ext cx="4735773" cy="354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Foro debate- Sedes Regionales </a:t>
            </a:r>
            <a:endParaRPr lang="es-C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" y="1025312"/>
            <a:ext cx="3491925" cy="259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62" y="1025312"/>
            <a:ext cx="3508150" cy="259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9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416007"/>
            <a:ext cx="8188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CONSULTA ELECTORAL </a:t>
            </a:r>
          </a:p>
          <a:p>
            <a:pPr algn="ctr"/>
            <a:r>
              <a:rPr lang="es-CO" sz="4400" b="1" dirty="0" smtClean="0">
                <a:latin typeface="Arabic Typesetting" pitchFamily="66" charset="-78"/>
                <a:cs typeface="Arabic Typesetting" pitchFamily="66" charset="-78"/>
              </a:rPr>
              <a:t>A los estudiantes y profesores </a:t>
            </a:r>
          </a:p>
        </p:txBody>
      </p:sp>
    </p:spTree>
    <p:extLst>
      <p:ext uri="{BB962C8B-B14F-4D97-AF65-F5344CB8AC3E}">
        <p14:creationId xmlns:p14="http://schemas.microsoft.com/office/powerpoint/2010/main" val="26064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53" y="263316"/>
            <a:ext cx="1823941" cy="48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8" y="344020"/>
            <a:ext cx="6666702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5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1"/>
            <a:ext cx="9128760" cy="57054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76" y="655093"/>
            <a:ext cx="3504132" cy="3928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08" y="655093"/>
            <a:ext cx="3607886" cy="3928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8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0" y="511886"/>
            <a:ext cx="5907087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2" y="547688"/>
            <a:ext cx="62182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18867" y="300252"/>
            <a:ext cx="73768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día 12 de febrero de 2019 </a:t>
            </a:r>
            <a:r>
              <a:rPr lang="es-C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llevó a cabo la jornada de </a:t>
            </a:r>
            <a:r>
              <a:rPr lang="es-CO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 interna a estudiantes y docentes </a:t>
            </a:r>
            <a:r>
              <a:rPr lang="es-C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para la elección del Rector de las Unidades Tecnológicas de Santander vigencia 2019-2023</a:t>
            </a:r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. La jornada inició en la sede principal de Bucaramanga y en la sede de Piedecuesta a las 8:00 a.m. </a:t>
            </a:r>
          </a:p>
          <a:p>
            <a:pPr algn="just"/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En las demás sedes regionales las urnas tuvieron su apertura a las 6:00 p.m.</a:t>
            </a:r>
          </a:p>
          <a:p>
            <a:pPr algn="just"/>
            <a:endParaRPr lang="es-CO" sz="3600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08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0" y="-1"/>
            <a:ext cx="9128760" cy="5705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86" y="225601"/>
            <a:ext cx="3043830" cy="498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68" y="1089831"/>
            <a:ext cx="2729552" cy="2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18867" y="300252"/>
            <a:ext cx="73768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CO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ciudad de </a:t>
            </a:r>
            <a:r>
              <a:rPr lang="es-CO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Bucaramanga</a:t>
            </a:r>
            <a:r>
              <a:rPr lang="es-CO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habilitaron 3 puestos de votación para la consulta a estudiantes: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 UNO: Piso 1 del edificio B Sede Principal (13 urnas)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 DOS: Colegio Nuestra Señora del Pilar (1 urnas)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 TRES: Instituto Tecnológico Nacional de Comercio (1 urna)</a:t>
            </a:r>
          </a:p>
        </p:txBody>
      </p:sp>
    </p:spTree>
    <p:extLst>
      <p:ext uri="{BB962C8B-B14F-4D97-AF65-F5344CB8AC3E}">
        <p14:creationId xmlns:p14="http://schemas.microsoft.com/office/powerpoint/2010/main" val="47781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93428" y="254609"/>
            <a:ext cx="70627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ciudad de </a:t>
            </a:r>
            <a:r>
              <a:rPr lang="es-CO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Barrancabermeja</a:t>
            </a:r>
            <a:r>
              <a:rPr lang="es-CO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habilitaros 2 puestos de votación para la consulta a estudiantes: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 UNO: Colegio Diego Hernández de Gallego (1 urna)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 DOS: Instituto Técnico Superior industrial (1 urna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27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70847" y="677424"/>
            <a:ext cx="76768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En las sedes de </a:t>
            </a:r>
            <a:r>
              <a:rPr lang="es-CO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Piedecuesta, Cúcuta, San Gil y Vélez </a:t>
            </a:r>
            <a:r>
              <a:rPr lang="es-CO" sz="2800" dirty="0">
                <a:latin typeface="Arial" panose="020B0604020202020204" pitchFamily="34" charset="0"/>
                <a:cs typeface="Arial" panose="020B0604020202020204" pitchFamily="34" charset="0"/>
              </a:rPr>
              <a:t>se habilitó un solo puesto de consulta a estudiantes con una urna cada uno de ellos</a:t>
            </a:r>
            <a:r>
              <a:rPr lang="es-CO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Para la consulta a docentes se habilitó un puesto en la ciudad de Bucaramanga con una sola urna al igual que es cada una de las sedes regionales (Barrancabermeja, Piedecuesta, San Gil y Vélez).</a:t>
            </a:r>
          </a:p>
          <a:p>
            <a:pPr lvl="0" algn="just"/>
            <a:endParaRPr lang="es-CO" sz="4000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21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839337" y="896952"/>
            <a:ext cx="68307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 habilitaron </a:t>
            </a:r>
            <a:r>
              <a:rPr lang="es-CO" sz="36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21 urnas para la consulta a estudiantes y 5 urnas para la consulta a docentes</a:t>
            </a:r>
            <a:r>
              <a:rPr lang="es-CO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para un total de 26 urnas habilitadas, en la jornada que finalizó el día 12 de febrero de 2019 a las 8:00 p.m.</a:t>
            </a:r>
          </a:p>
        </p:txBody>
      </p:sp>
    </p:spTree>
    <p:extLst>
      <p:ext uri="{BB962C8B-B14F-4D97-AF65-F5344CB8AC3E}">
        <p14:creationId xmlns:p14="http://schemas.microsoft.com/office/powerpoint/2010/main" val="29009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Bucaramanga  </a:t>
            </a:r>
            <a:endParaRPr lang="es-CO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8" y="1273175"/>
            <a:ext cx="5614987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Barrancabermeja </a:t>
            </a:r>
            <a:endParaRPr lang="es-CO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8" y="1411761"/>
            <a:ext cx="3647350" cy="273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78" y="1418112"/>
            <a:ext cx="3641807" cy="273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1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San Gil</a:t>
            </a:r>
            <a:endParaRPr lang="es-CO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1" y="1326557"/>
            <a:ext cx="4196100" cy="2525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 descr="C:\Users\UTS\Downloads\IMG-20190212-WA00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0" y="1326558"/>
            <a:ext cx="3772810" cy="25259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34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Vélez</a:t>
            </a:r>
            <a:endParaRPr lang="es-C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19" y="1114050"/>
            <a:ext cx="3905305" cy="292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8" y="1114050"/>
            <a:ext cx="3897192" cy="292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6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6" y="512046"/>
            <a:ext cx="6840000" cy="3919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0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8" y="715963"/>
            <a:ext cx="7087447" cy="374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0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47" y="288570"/>
            <a:ext cx="3017168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8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2428" y="627797"/>
            <a:ext cx="35696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7" y="785813"/>
            <a:ext cx="7188946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2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3" y="438623"/>
            <a:ext cx="6583128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2"/>
            <a:ext cx="9128760" cy="5705475"/>
          </a:xfrm>
          <a:prstGeom prst="rect">
            <a:avLst/>
          </a:prstGeom>
        </p:spPr>
      </p:pic>
      <p:pic>
        <p:nvPicPr>
          <p:cNvPr id="3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0322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6854" y="2416007"/>
            <a:ext cx="8188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latin typeface="Arabic Typesetting" pitchFamily="66" charset="-78"/>
                <a:cs typeface="Arabic Typesetting" pitchFamily="66" charset="-78"/>
              </a:rPr>
              <a:t>PRESENTACIÓN AL CONSEJO DIRECTIVO</a:t>
            </a:r>
          </a:p>
          <a:p>
            <a:pPr algn="ctr"/>
            <a:r>
              <a:rPr lang="es-CO" sz="3600" b="1" dirty="0" smtClean="0">
                <a:latin typeface="Arabic Typesetting" pitchFamily="66" charset="-78"/>
                <a:cs typeface="Arabic Typesetting" pitchFamily="66" charset="-78"/>
              </a:rPr>
              <a:t>De la terna de los candidatos y elección del Rector de la Institución. </a:t>
            </a:r>
          </a:p>
        </p:txBody>
      </p:sp>
    </p:spTree>
    <p:extLst>
      <p:ext uri="{BB962C8B-B14F-4D97-AF65-F5344CB8AC3E}">
        <p14:creationId xmlns:p14="http://schemas.microsoft.com/office/powerpoint/2010/main" val="12941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-2"/>
            <a:ext cx="9128760" cy="57054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45659" y="457755"/>
            <a:ext cx="818865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Candidatos de la Terna</a:t>
            </a:r>
          </a:p>
          <a:p>
            <a:pPr algn="ctr"/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Rector 2019-2023 </a:t>
            </a:r>
          </a:p>
          <a:p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1. Dr. Omar Lengerke Pérez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  <a:hlinkClick r:id="rId4" action="ppaction://hlinkfile"/>
              </a:rPr>
              <a:t>Terna Rector UTS 2019-2023\1. Dr. Omar Lengerke Perez.pdf</a:t>
            </a:r>
            <a:endParaRPr lang="es-CO" sz="2800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2. Dr. Javier Mendoza Paredes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  <a:hlinkClick r:id="rId5" action="ppaction://hlinkfile"/>
              </a:rPr>
              <a:t>Terna Rector UTS 2019-2023\2. Dr. Javier Mendoza Paredes.pdf</a:t>
            </a:r>
            <a:endParaRPr lang="es-CO" sz="2800" dirty="0" smtClean="0">
              <a:latin typeface="Arabic Typesetting" pitchFamily="66" charset="-78"/>
              <a:cs typeface="Arabic Typesetting" pitchFamily="66" charset="-78"/>
            </a:endParaRPr>
          </a:p>
          <a:p>
            <a:r>
              <a:rPr lang="es-CO" sz="2800" b="1" dirty="0" smtClean="0">
                <a:latin typeface="Arabic Typesetting" pitchFamily="66" charset="-78"/>
                <a:cs typeface="Arabic Typesetting" pitchFamily="66" charset="-78"/>
              </a:rPr>
              <a:t>3. Ing. Abigail Tello Ríos 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  <a:hlinkClick r:id="rId6" action="ppaction://hlinkfile"/>
              </a:rPr>
              <a:t>Terna Rector UTS 2019-2023\3. Ing. Abigail Tello Rios.pdf</a:t>
            </a:r>
            <a:r>
              <a:rPr lang="es-CO" sz="2800" dirty="0" smtClean="0">
                <a:latin typeface="Arabic Typesetting" pitchFamily="66" charset="-78"/>
                <a:cs typeface="Arabic Typesetting" pitchFamily="66" charset="-78"/>
              </a:rPr>
              <a:t>  </a:t>
            </a:r>
          </a:p>
          <a:p>
            <a:pPr algn="ctr"/>
            <a:endParaRPr lang="es-CO" sz="2800" dirty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 smtClean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latin typeface="Arabic Typesetting" pitchFamily="66" charset="-78"/>
              <a:cs typeface="Arabic Typesetting" pitchFamily="66" charset="-78"/>
            </a:endParaRPr>
          </a:p>
          <a:p>
            <a:pPr algn="ctr"/>
            <a:endParaRPr lang="es-CO" sz="44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82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resentación-02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5705475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8" y="278192"/>
            <a:ext cx="4887770" cy="4421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5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3969</TotalTime>
  <Words>1103</Words>
  <Application>Microsoft Office PowerPoint</Application>
  <PresentationFormat>Personalizado</PresentationFormat>
  <Paragraphs>118</Paragraphs>
  <Slides>83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83</vt:i4>
      </vt:variant>
    </vt:vector>
  </HeadingPairs>
  <TitlesOfParts>
    <vt:vector size="87" baseType="lpstr">
      <vt:lpstr>Tema de Office</vt:lpstr>
      <vt:lpstr>1_Tema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Computer Center</dc:creator>
  <cp:lastModifiedBy>UTS</cp:lastModifiedBy>
  <cp:revision>239</cp:revision>
  <cp:lastPrinted>2019-02-12T21:05:42Z</cp:lastPrinted>
  <dcterms:created xsi:type="dcterms:W3CDTF">2018-02-02T20:35:30Z</dcterms:created>
  <dcterms:modified xsi:type="dcterms:W3CDTF">2019-02-15T20:13:44Z</dcterms:modified>
</cp:coreProperties>
</file>