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E6996A-A419-46C5-85B8-42FD9176AF9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0AE52242-2536-492F-A6B7-B11E4D4176F7}">
      <dgm:prSet phldrT="[Texto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O" sz="6000" dirty="0" smtClean="0">
              <a:latin typeface="+mj-lt"/>
              <a:cs typeface="Arial" panose="020B0604020202020204" pitchFamily="34" charset="0"/>
            </a:rPr>
            <a:t>PRESENTACIÓN</a:t>
          </a:r>
          <a:endParaRPr lang="es-CO" sz="6000" dirty="0">
            <a:latin typeface="+mj-lt"/>
            <a:cs typeface="Arial" panose="020B0604020202020204" pitchFamily="34" charset="0"/>
          </a:endParaRPr>
        </a:p>
      </dgm:t>
    </dgm:pt>
    <dgm:pt modelId="{7DEEA83A-F8ED-4B5D-A26D-C7614D1978A3}" type="parTrans" cxnId="{78F16ACD-DFB8-49AA-A963-ACEC13926D16}">
      <dgm:prSet/>
      <dgm:spPr/>
      <dgm:t>
        <a:bodyPr/>
        <a:lstStyle/>
        <a:p>
          <a:endParaRPr lang="es-CO" sz="2400">
            <a:latin typeface="+mj-lt"/>
          </a:endParaRPr>
        </a:p>
      </dgm:t>
    </dgm:pt>
    <dgm:pt modelId="{8F32BEEE-1EEA-495D-BA7B-5B24508CCB07}" type="sibTrans" cxnId="{78F16ACD-DFB8-49AA-A963-ACEC13926D16}">
      <dgm:prSet/>
      <dgm:spPr/>
      <dgm:t>
        <a:bodyPr/>
        <a:lstStyle/>
        <a:p>
          <a:endParaRPr lang="es-CO" sz="2400">
            <a:latin typeface="+mj-lt"/>
          </a:endParaRPr>
        </a:p>
      </dgm:t>
    </dgm:pt>
    <dgm:pt modelId="{9E6E2B35-6EE6-41E7-A3A7-DEC1A4D98E2A}" type="pres">
      <dgm:prSet presAssocID="{F3E6996A-A419-46C5-85B8-42FD9176AF9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53289D36-857C-48D8-A958-C47E2E5CD942}" type="pres">
      <dgm:prSet presAssocID="{0AE52242-2536-492F-A6B7-B11E4D4176F7}" presName="parentLin" presStyleCnt="0"/>
      <dgm:spPr/>
    </dgm:pt>
    <dgm:pt modelId="{7BC9C9CF-AA8C-49F0-9881-34994C4C1441}" type="pres">
      <dgm:prSet presAssocID="{0AE52242-2536-492F-A6B7-B11E4D4176F7}" presName="parentLeftMargin" presStyleLbl="node1" presStyleIdx="0" presStyleCnt="1"/>
      <dgm:spPr/>
      <dgm:t>
        <a:bodyPr/>
        <a:lstStyle/>
        <a:p>
          <a:endParaRPr lang="es-CO"/>
        </a:p>
      </dgm:t>
    </dgm:pt>
    <dgm:pt modelId="{A75143A3-AA4C-4CD5-B2B8-98B40051B83F}" type="pres">
      <dgm:prSet presAssocID="{0AE52242-2536-492F-A6B7-B11E4D4176F7}" presName="parentText" presStyleLbl="node1" presStyleIdx="0" presStyleCnt="1" custScaleX="142857" custScaleY="78976" custLinFactNeighborX="-50255" custLinFactNeighborY="762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DE510BD-4764-44EB-B64F-B07F25FC7562}" type="pres">
      <dgm:prSet presAssocID="{0AE52242-2536-492F-A6B7-B11E4D4176F7}" presName="negativeSpace" presStyleCnt="0"/>
      <dgm:spPr/>
    </dgm:pt>
    <dgm:pt modelId="{245A5694-193B-4B16-B3DE-105A9BBE9913}" type="pres">
      <dgm:prSet presAssocID="{0AE52242-2536-492F-A6B7-B11E4D4176F7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B89D3800-57BD-4A4F-9A88-B8C62D844BA6}" type="presOf" srcId="{F3E6996A-A419-46C5-85B8-42FD9176AF9C}" destId="{9E6E2B35-6EE6-41E7-A3A7-DEC1A4D98E2A}" srcOrd="0" destOrd="0" presId="urn:microsoft.com/office/officeart/2005/8/layout/list1"/>
    <dgm:cxn modelId="{B3BB4F32-A0A6-4B6B-91A0-157B1E8B3E93}" type="presOf" srcId="{0AE52242-2536-492F-A6B7-B11E4D4176F7}" destId="{7BC9C9CF-AA8C-49F0-9881-34994C4C1441}" srcOrd="0" destOrd="0" presId="urn:microsoft.com/office/officeart/2005/8/layout/list1"/>
    <dgm:cxn modelId="{ED5C606D-20C1-4722-8E24-0C4B3081F001}" type="presOf" srcId="{0AE52242-2536-492F-A6B7-B11E4D4176F7}" destId="{A75143A3-AA4C-4CD5-B2B8-98B40051B83F}" srcOrd="1" destOrd="0" presId="urn:microsoft.com/office/officeart/2005/8/layout/list1"/>
    <dgm:cxn modelId="{78F16ACD-DFB8-49AA-A963-ACEC13926D16}" srcId="{F3E6996A-A419-46C5-85B8-42FD9176AF9C}" destId="{0AE52242-2536-492F-A6B7-B11E4D4176F7}" srcOrd="0" destOrd="0" parTransId="{7DEEA83A-F8ED-4B5D-A26D-C7614D1978A3}" sibTransId="{8F32BEEE-1EEA-495D-BA7B-5B24508CCB07}"/>
    <dgm:cxn modelId="{1E9C05C2-03ED-4328-85D7-FEBD24FD6C2D}" type="presParOf" srcId="{9E6E2B35-6EE6-41E7-A3A7-DEC1A4D98E2A}" destId="{53289D36-857C-48D8-A958-C47E2E5CD942}" srcOrd="0" destOrd="0" presId="urn:microsoft.com/office/officeart/2005/8/layout/list1"/>
    <dgm:cxn modelId="{15977ECC-C749-41BD-B9D5-F47FA3B7715A}" type="presParOf" srcId="{53289D36-857C-48D8-A958-C47E2E5CD942}" destId="{7BC9C9CF-AA8C-49F0-9881-34994C4C1441}" srcOrd="0" destOrd="0" presId="urn:microsoft.com/office/officeart/2005/8/layout/list1"/>
    <dgm:cxn modelId="{5FEC5C86-D5E3-4F93-BBCC-3119202636AE}" type="presParOf" srcId="{53289D36-857C-48D8-A958-C47E2E5CD942}" destId="{A75143A3-AA4C-4CD5-B2B8-98B40051B83F}" srcOrd="1" destOrd="0" presId="urn:microsoft.com/office/officeart/2005/8/layout/list1"/>
    <dgm:cxn modelId="{409D0DB4-7F45-41A0-B7E4-8736558C9C98}" type="presParOf" srcId="{9E6E2B35-6EE6-41E7-A3A7-DEC1A4D98E2A}" destId="{4DE510BD-4764-44EB-B64F-B07F25FC7562}" srcOrd="1" destOrd="0" presId="urn:microsoft.com/office/officeart/2005/8/layout/list1"/>
    <dgm:cxn modelId="{041D8596-226A-4B0B-8E07-1A6DB85E5239}" type="presParOf" srcId="{9E6E2B35-6EE6-41E7-A3A7-DEC1A4D98E2A}" destId="{245A5694-193B-4B16-B3DE-105A9BBE9913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4DEC1B-BF4A-4715-9A51-DE09BC3AC5EC}" type="doc">
      <dgm:prSet loTypeId="urn:microsoft.com/office/officeart/2005/8/layout/vProcess5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A8D6BA53-0568-47D7-854D-10199CBC7484}">
      <dgm:prSet phldrT="[Texto]"/>
      <dgm:spPr/>
      <dgm:t>
        <a:bodyPr/>
        <a:lstStyle/>
        <a:p>
          <a:r>
            <a:rPr lang="es-CO" dirty="0" smtClean="0">
              <a:latin typeface="+mj-lt"/>
              <a:cs typeface="Arial" panose="020B0604020202020204" pitchFamily="34" charset="0"/>
            </a:rPr>
            <a:t>Ley 87 de 1993</a:t>
          </a:r>
          <a:endParaRPr lang="es-CO" dirty="0">
            <a:latin typeface="+mj-lt"/>
            <a:cs typeface="Arial" panose="020B0604020202020204" pitchFamily="34" charset="0"/>
          </a:endParaRPr>
        </a:p>
      </dgm:t>
    </dgm:pt>
    <dgm:pt modelId="{355F1F0D-73AA-4566-840B-B4F244A5A8F6}" type="parTrans" cxnId="{AFFD9E87-9E6A-45D0-BC2D-AEC1D6836D25}">
      <dgm:prSet/>
      <dgm:spPr/>
      <dgm:t>
        <a:bodyPr/>
        <a:lstStyle/>
        <a:p>
          <a:endParaRPr lang="es-CO">
            <a:latin typeface="+mj-lt"/>
          </a:endParaRPr>
        </a:p>
      </dgm:t>
    </dgm:pt>
    <dgm:pt modelId="{7DFC8AEB-EBDC-4E90-97B3-871A732F21EF}" type="sibTrans" cxnId="{AFFD9E87-9E6A-45D0-BC2D-AEC1D6836D25}">
      <dgm:prSet/>
      <dgm:spPr/>
      <dgm:t>
        <a:bodyPr/>
        <a:lstStyle/>
        <a:p>
          <a:endParaRPr lang="es-CO">
            <a:latin typeface="+mj-lt"/>
          </a:endParaRPr>
        </a:p>
      </dgm:t>
    </dgm:pt>
    <dgm:pt modelId="{6AAD4671-16B3-4BD6-BE4F-90CB9FAE0DAF}">
      <dgm:prSet phldrT="[Texto]"/>
      <dgm:spPr/>
      <dgm:t>
        <a:bodyPr/>
        <a:lstStyle/>
        <a:p>
          <a:r>
            <a:rPr lang="es-CO" dirty="0" smtClean="0">
              <a:latin typeface="+mj-lt"/>
              <a:cs typeface="Arial" panose="020B0604020202020204" pitchFamily="34" charset="0"/>
            </a:rPr>
            <a:t>Decreto 1599 de 2005</a:t>
          </a:r>
          <a:endParaRPr lang="es-CO" dirty="0">
            <a:latin typeface="+mj-lt"/>
            <a:cs typeface="Arial" panose="020B0604020202020204" pitchFamily="34" charset="0"/>
          </a:endParaRPr>
        </a:p>
      </dgm:t>
    </dgm:pt>
    <dgm:pt modelId="{25089C37-55CB-4E04-A7CF-92115D766845}" type="parTrans" cxnId="{13628C4D-B3E1-4817-AE94-4A67EA421102}">
      <dgm:prSet/>
      <dgm:spPr/>
      <dgm:t>
        <a:bodyPr/>
        <a:lstStyle/>
        <a:p>
          <a:endParaRPr lang="es-CO">
            <a:latin typeface="+mj-lt"/>
          </a:endParaRPr>
        </a:p>
      </dgm:t>
    </dgm:pt>
    <dgm:pt modelId="{58DFA7FE-CD7B-4890-B5F2-4108434F3505}" type="sibTrans" cxnId="{13628C4D-B3E1-4817-AE94-4A67EA421102}">
      <dgm:prSet/>
      <dgm:spPr/>
      <dgm:t>
        <a:bodyPr/>
        <a:lstStyle/>
        <a:p>
          <a:endParaRPr lang="es-CO">
            <a:latin typeface="+mj-lt"/>
          </a:endParaRPr>
        </a:p>
      </dgm:t>
    </dgm:pt>
    <dgm:pt modelId="{EF3AA9C7-5668-4182-957F-821A5FECA755}">
      <dgm:prSet phldrT="[Texto]"/>
      <dgm:spPr/>
      <dgm:t>
        <a:bodyPr/>
        <a:lstStyle/>
        <a:p>
          <a:r>
            <a:rPr lang="es-CO" dirty="0" smtClean="0">
              <a:latin typeface="+mj-lt"/>
              <a:cs typeface="Arial" panose="020B0604020202020204" pitchFamily="34" charset="0"/>
            </a:rPr>
            <a:t>Decreto 943 de 2014</a:t>
          </a:r>
          <a:endParaRPr lang="es-CO" dirty="0">
            <a:latin typeface="+mj-lt"/>
            <a:cs typeface="Arial" panose="020B0604020202020204" pitchFamily="34" charset="0"/>
          </a:endParaRPr>
        </a:p>
      </dgm:t>
    </dgm:pt>
    <dgm:pt modelId="{9B603FDE-3336-4333-91BC-27290CD83A25}" type="parTrans" cxnId="{366F5F62-C951-4274-8BD4-D8813D1D2611}">
      <dgm:prSet/>
      <dgm:spPr/>
      <dgm:t>
        <a:bodyPr/>
        <a:lstStyle/>
        <a:p>
          <a:endParaRPr lang="es-CO">
            <a:latin typeface="+mj-lt"/>
          </a:endParaRPr>
        </a:p>
      </dgm:t>
    </dgm:pt>
    <dgm:pt modelId="{A980EEBF-B09B-4741-AB06-06B3E6E0DB32}" type="sibTrans" cxnId="{366F5F62-C951-4274-8BD4-D8813D1D2611}">
      <dgm:prSet/>
      <dgm:spPr/>
      <dgm:t>
        <a:bodyPr/>
        <a:lstStyle/>
        <a:p>
          <a:endParaRPr lang="es-CO">
            <a:latin typeface="+mj-lt"/>
          </a:endParaRPr>
        </a:p>
      </dgm:t>
    </dgm:pt>
    <dgm:pt modelId="{493C32CA-F6F5-4574-AED9-5A5974609FD4}" type="pres">
      <dgm:prSet presAssocID="{324DEC1B-BF4A-4715-9A51-DE09BC3AC5E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93CD9AED-D3E4-49BC-9594-26694DDA5C8F}" type="pres">
      <dgm:prSet presAssocID="{324DEC1B-BF4A-4715-9A51-DE09BC3AC5EC}" presName="dummyMaxCanvas" presStyleCnt="0">
        <dgm:presLayoutVars/>
      </dgm:prSet>
      <dgm:spPr/>
    </dgm:pt>
    <dgm:pt modelId="{BCD3952B-CC42-4604-A4DD-44F01DBA59BD}" type="pres">
      <dgm:prSet presAssocID="{324DEC1B-BF4A-4715-9A51-DE09BC3AC5EC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A555353-7253-41D3-9713-3CADB2DF7CC4}" type="pres">
      <dgm:prSet presAssocID="{324DEC1B-BF4A-4715-9A51-DE09BC3AC5EC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18CFA8E-134F-41BA-8173-8F181F267725}" type="pres">
      <dgm:prSet presAssocID="{324DEC1B-BF4A-4715-9A51-DE09BC3AC5EC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A9C1554-0448-4C74-9FD4-1A0CCD4C7EB6}" type="pres">
      <dgm:prSet presAssocID="{324DEC1B-BF4A-4715-9A51-DE09BC3AC5EC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8C0FD4B-2C65-4571-B4D8-76F6B407F9D2}" type="pres">
      <dgm:prSet presAssocID="{324DEC1B-BF4A-4715-9A51-DE09BC3AC5EC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E3791A5-72BA-4F44-8272-100C39E220A6}" type="pres">
      <dgm:prSet presAssocID="{324DEC1B-BF4A-4715-9A51-DE09BC3AC5EC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2B7C4AC-35EB-484C-8F53-C0680F9A5C65}" type="pres">
      <dgm:prSet presAssocID="{324DEC1B-BF4A-4715-9A51-DE09BC3AC5EC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B91236C-8CEE-450C-AFA8-453F53885C27}" type="pres">
      <dgm:prSet presAssocID="{324DEC1B-BF4A-4715-9A51-DE09BC3AC5EC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3EED3350-89FC-4F77-9A92-E80CEAF4C00A}" type="presOf" srcId="{58DFA7FE-CD7B-4890-B5F2-4108434F3505}" destId="{38C0FD4B-2C65-4571-B4D8-76F6B407F9D2}" srcOrd="0" destOrd="0" presId="urn:microsoft.com/office/officeart/2005/8/layout/vProcess5"/>
    <dgm:cxn modelId="{366F5F62-C951-4274-8BD4-D8813D1D2611}" srcId="{324DEC1B-BF4A-4715-9A51-DE09BC3AC5EC}" destId="{EF3AA9C7-5668-4182-957F-821A5FECA755}" srcOrd="2" destOrd="0" parTransId="{9B603FDE-3336-4333-91BC-27290CD83A25}" sibTransId="{A980EEBF-B09B-4741-AB06-06B3E6E0DB32}"/>
    <dgm:cxn modelId="{23A866FA-23C4-488B-9359-EB8C9781D3D1}" type="presOf" srcId="{A8D6BA53-0568-47D7-854D-10199CBC7484}" destId="{EE3791A5-72BA-4F44-8272-100C39E220A6}" srcOrd="1" destOrd="0" presId="urn:microsoft.com/office/officeart/2005/8/layout/vProcess5"/>
    <dgm:cxn modelId="{A7DC2314-77F6-4761-99B4-62D88C1E20F6}" type="presOf" srcId="{324DEC1B-BF4A-4715-9A51-DE09BC3AC5EC}" destId="{493C32CA-F6F5-4574-AED9-5A5974609FD4}" srcOrd="0" destOrd="0" presId="urn:microsoft.com/office/officeart/2005/8/layout/vProcess5"/>
    <dgm:cxn modelId="{290AD24D-8EC7-4C04-A595-FE3A577935FD}" type="presOf" srcId="{EF3AA9C7-5668-4182-957F-821A5FECA755}" destId="{9B91236C-8CEE-450C-AFA8-453F53885C27}" srcOrd="1" destOrd="0" presId="urn:microsoft.com/office/officeart/2005/8/layout/vProcess5"/>
    <dgm:cxn modelId="{14B8C8E4-58E5-44C7-B2C9-797750A187D8}" type="presOf" srcId="{EF3AA9C7-5668-4182-957F-821A5FECA755}" destId="{F18CFA8E-134F-41BA-8173-8F181F267725}" srcOrd="0" destOrd="0" presId="urn:microsoft.com/office/officeart/2005/8/layout/vProcess5"/>
    <dgm:cxn modelId="{AB9D6363-BCFE-4CA8-BA38-7AE3CD50B56F}" type="presOf" srcId="{6AAD4671-16B3-4BD6-BE4F-90CB9FAE0DAF}" destId="{52B7C4AC-35EB-484C-8F53-C0680F9A5C65}" srcOrd="1" destOrd="0" presId="urn:microsoft.com/office/officeart/2005/8/layout/vProcess5"/>
    <dgm:cxn modelId="{D6991126-3D53-4349-A91C-A10E04FD2829}" type="presOf" srcId="{6AAD4671-16B3-4BD6-BE4F-90CB9FAE0DAF}" destId="{0A555353-7253-41D3-9713-3CADB2DF7CC4}" srcOrd="0" destOrd="0" presId="urn:microsoft.com/office/officeart/2005/8/layout/vProcess5"/>
    <dgm:cxn modelId="{DC5670F7-A937-4192-A268-E36ABAC49DEF}" type="presOf" srcId="{7DFC8AEB-EBDC-4E90-97B3-871A732F21EF}" destId="{CA9C1554-0448-4C74-9FD4-1A0CCD4C7EB6}" srcOrd="0" destOrd="0" presId="urn:microsoft.com/office/officeart/2005/8/layout/vProcess5"/>
    <dgm:cxn modelId="{AFFD9E87-9E6A-45D0-BC2D-AEC1D6836D25}" srcId="{324DEC1B-BF4A-4715-9A51-DE09BC3AC5EC}" destId="{A8D6BA53-0568-47D7-854D-10199CBC7484}" srcOrd="0" destOrd="0" parTransId="{355F1F0D-73AA-4566-840B-B4F244A5A8F6}" sibTransId="{7DFC8AEB-EBDC-4E90-97B3-871A732F21EF}"/>
    <dgm:cxn modelId="{13628C4D-B3E1-4817-AE94-4A67EA421102}" srcId="{324DEC1B-BF4A-4715-9A51-DE09BC3AC5EC}" destId="{6AAD4671-16B3-4BD6-BE4F-90CB9FAE0DAF}" srcOrd="1" destOrd="0" parTransId="{25089C37-55CB-4E04-A7CF-92115D766845}" sibTransId="{58DFA7FE-CD7B-4890-B5F2-4108434F3505}"/>
    <dgm:cxn modelId="{FE74F753-3E42-4BA9-852A-4F188426E866}" type="presOf" srcId="{A8D6BA53-0568-47D7-854D-10199CBC7484}" destId="{BCD3952B-CC42-4604-A4DD-44F01DBA59BD}" srcOrd="0" destOrd="0" presId="urn:microsoft.com/office/officeart/2005/8/layout/vProcess5"/>
    <dgm:cxn modelId="{1942B911-F353-40FE-AF91-0196817FA87A}" type="presParOf" srcId="{493C32CA-F6F5-4574-AED9-5A5974609FD4}" destId="{93CD9AED-D3E4-49BC-9594-26694DDA5C8F}" srcOrd="0" destOrd="0" presId="urn:microsoft.com/office/officeart/2005/8/layout/vProcess5"/>
    <dgm:cxn modelId="{1E52D941-8B27-4F76-B165-2D97B4E71FBB}" type="presParOf" srcId="{493C32CA-F6F5-4574-AED9-5A5974609FD4}" destId="{BCD3952B-CC42-4604-A4DD-44F01DBA59BD}" srcOrd="1" destOrd="0" presId="urn:microsoft.com/office/officeart/2005/8/layout/vProcess5"/>
    <dgm:cxn modelId="{D70FBE87-A668-45A8-A7C9-389C5111B297}" type="presParOf" srcId="{493C32CA-F6F5-4574-AED9-5A5974609FD4}" destId="{0A555353-7253-41D3-9713-3CADB2DF7CC4}" srcOrd="2" destOrd="0" presId="urn:microsoft.com/office/officeart/2005/8/layout/vProcess5"/>
    <dgm:cxn modelId="{B2E27593-2C32-4B67-BC84-7A53138A4B83}" type="presParOf" srcId="{493C32CA-F6F5-4574-AED9-5A5974609FD4}" destId="{F18CFA8E-134F-41BA-8173-8F181F267725}" srcOrd="3" destOrd="0" presId="urn:microsoft.com/office/officeart/2005/8/layout/vProcess5"/>
    <dgm:cxn modelId="{84EBFFBD-0C7A-4268-A122-83CB7D8D2DFB}" type="presParOf" srcId="{493C32CA-F6F5-4574-AED9-5A5974609FD4}" destId="{CA9C1554-0448-4C74-9FD4-1A0CCD4C7EB6}" srcOrd="4" destOrd="0" presId="urn:microsoft.com/office/officeart/2005/8/layout/vProcess5"/>
    <dgm:cxn modelId="{4FAC7A30-5620-49FC-8390-54DAED5F1664}" type="presParOf" srcId="{493C32CA-F6F5-4574-AED9-5A5974609FD4}" destId="{38C0FD4B-2C65-4571-B4D8-76F6B407F9D2}" srcOrd="5" destOrd="0" presId="urn:microsoft.com/office/officeart/2005/8/layout/vProcess5"/>
    <dgm:cxn modelId="{D21A3B2E-F759-4AC3-B83D-B6095C018FDC}" type="presParOf" srcId="{493C32CA-F6F5-4574-AED9-5A5974609FD4}" destId="{EE3791A5-72BA-4F44-8272-100C39E220A6}" srcOrd="6" destOrd="0" presId="urn:microsoft.com/office/officeart/2005/8/layout/vProcess5"/>
    <dgm:cxn modelId="{110D7865-A56D-4183-B108-FB158E91667F}" type="presParOf" srcId="{493C32CA-F6F5-4574-AED9-5A5974609FD4}" destId="{52B7C4AC-35EB-484C-8F53-C0680F9A5C65}" srcOrd="7" destOrd="0" presId="urn:microsoft.com/office/officeart/2005/8/layout/vProcess5"/>
    <dgm:cxn modelId="{1171F575-39BC-48C6-9E2E-E3DD03A92DC5}" type="presParOf" srcId="{493C32CA-F6F5-4574-AED9-5A5974609FD4}" destId="{9B91236C-8CEE-450C-AFA8-453F53885C2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1348EF-EC8F-4736-872A-EB299C6159C3}" type="doc">
      <dgm:prSet loTypeId="urn:microsoft.com/office/officeart/2005/8/layout/radial1" loCatId="relationship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E0722CA5-8658-4848-97F7-E823363FC962}">
      <dgm:prSet phldrT="[Texto]" custT="1"/>
      <dgm:spPr/>
      <dgm:t>
        <a:bodyPr/>
        <a:lstStyle/>
        <a:p>
          <a:r>
            <a:rPr lang="es-CO" sz="1400" dirty="0" smtClean="0"/>
            <a:t>PARTICIPATIVA</a:t>
          </a:r>
          <a:endParaRPr lang="es-CO" sz="1400" dirty="0"/>
        </a:p>
      </dgm:t>
    </dgm:pt>
    <dgm:pt modelId="{59D07ABE-63A3-4110-81B6-454644DB93F1}" type="parTrans" cxnId="{91B891EA-82D2-4936-9B4A-3D0C50C9F342}">
      <dgm:prSet/>
      <dgm:spPr/>
      <dgm:t>
        <a:bodyPr/>
        <a:lstStyle/>
        <a:p>
          <a:endParaRPr lang="es-CO" sz="2000"/>
        </a:p>
      </dgm:t>
    </dgm:pt>
    <dgm:pt modelId="{0C9342A8-E412-48EE-9F58-4C694E8268C0}" type="sibTrans" cxnId="{91B891EA-82D2-4936-9B4A-3D0C50C9F342}">
      <dgm:prSet/>
      <dgm:spPr/>
      <dgm:t>
        <a:bodyPr/>
        <a:lstStyle/>
        <a:p>
          <a:endParaRPr lang="es-CO" sz="2000"/>
        </a:p>
      </dgm:t>
    </dgm:pt>
    <dgm:pt modelId="{ADEACF96-C2D0-4F73-BCD3-190C6D9B663E}">
      <dgm:prSet phldrT="[Texto]" custT="1"/>
      <dgm:spPr/>
      <dgm:t>
        <a:bodyPr/>
        <a:lstStyle/>
        <a:p>
          <a:r>
            <a:rPr lang="es-CO" sz="1600" dirty="0" smtClean="0"/>
            <a:t>Jefes OCI orden Nacional y Territorial</a:t>
          </a:r>
          <a:endParaRPr lang="es-CO" sz="1600" dirty="0"/>
        </a:p>
      </dgm:t>
    </dgm:pt>
    <dgm:pt modelId="{C00FD23D-EC28-4719-853D-FF8126A94326}" type="parTrans" cxnId="{77A8377B-538E-427F-8AC0-5EE689199463}">
      <dgm:prSet custT="1"/>
      <dgm:spPr/>
      <dgm:t>
        <a:bodyPr/>
        <a:lstStyle/>
        <a:p>
          <a:endParaRPr lang="es-CO" sz="600"/>
        </a:p>
      </dgm:t>
    </dgm:pt>
    <dgm:pt modelId="{B51338F1-657A-4DE4-B1CE-003703D74FEE}" type="sibTrans" cxnId="{77A8377B-538E-427F-8AC0-5EE689199463}">
      <dgm:prSet/>
      <dgm:spPr/>
      <dgm:t>
        <a:bodyPr/>
        <a:lstStyle/>
        <a:p>
          <a:endParaRPr lang="es-CO" sz="2000"/>
        </a:p>
      </dgm:t>
    </dgm:pt>
    <dgm:pt modelId="{CD9696E3-8D97-4AC1-BCF7-1FEBDABBAD6B}">
      <dgm:prSet phldrT="[Texto]" custT="1"/>
      <dgm:spPr/>
      <dgm:t>
        <a:bodyPr/>
        <a:lstStyle/>
        <a:p>
          <a:r>
            <a:rPr lang="es-CO" sz="1800" dirty="0" smtClean="0"/>
            <a:t>Academia</a:t>
          </a:r>
          <a:endParaRPr lang="es-CO" sz="1800" dirty="0"/>
        </a:p>
      </dgm:t>
    </dgm:pt>
    <dgm:pt modelId="{235CF575-3A15-4348-A4DC-A8D0B305A5B0}" type="parTrans" cxnId="{7B55DA2E-F1C0-495D-B906-840E2C8E1874}">
      <dgm:prSet custT="1"/>
      <dgm:spPr/>
      <dgm:t>
        <a:bodyPr/>
        <a:lstStyle/>
        <a:p>
          <a:endParaRPr lang="es-CO" sz="600"/>
        </a:p>
      </dgm:t>
    </dgm:pt>
    <dgm:pt modelId="{3074C3D6-BDDD-45A5-B71F-8E675707C137}" type="sibTrans" cxnId="{7B55DA2E-F1C0-495D-B906-840E2C8E1874}">
      <dgm:prSet/>
      <dgm:spPr/>
      <dgm:t>
        <a:bodyPr/>
        <a:lstStyle/>
        <a:p>
          <a:endParaRPr lang="es-CO" sz="2000"/>
        </a:p>
      </dgm:t>
    </dgm:pt>
    <dgm:pt modelId="{E466430B-1AB1-43A5-BB45-D84DEA3391E0}">
      <dgm:prSet phldrT="[Texto]" custT="1"/>
      <dgm:spPr/>
      <dgm:t>
        <a:bodyPr/>
        <a:lstStyle/>
        <a:p>
          <a:r>
            <a:rPr lang="es-CO" sz="1800" dirty="0" smtClean="0"/>
            <a:t>CICINAL</a:t>
          </a:r>
          <a:endParaRPr lang="es-CO" sz="1800" dirty="0"/>
        </a:p>
      </dgm:t>
    </dgm:pt>
    <dgm:pt modelId="{9E01E377-FD86-4B70-A1C7-1E5AF5517B94}" type="parTrans" cxnId="{35CEA7A8-C58A-4FFC-A434-527AA78FDB06}">
      <dgm:prSet custT="1"/>
      <dgm:spPr/>
      <dgm:t>
        <a:bodyPr/>
        <a:lstStyle/>
        <a:p>
          <a:endParaRPr lang="es-CO" sz="600"/>
        </a:p>
      </dgm:t>
    </dgm:pt>
    <dgm:pt modelId="{B3B413AD-9B2E-41E9-A562-FA9CDF787318}" type="sibTrans" cxnId="{35CEA7A8-C58A-4FFC-A434-527AA78FDB06}">
      <dgm:prSet/>
      <dgm:spPr/>
      <dgm:t>
        <a:bodyPr/>
        <a:lstStyle/>
        <a:p>
          <a:endParaRPr lang="es-CO" sz="2000"/>
        </a:p>
      </dgm:t>
    </dgm:pt>
    <dgm:pt modelId="{8C2D00F6-6184-4A1C-91CA-C5264CC8EE63}">
      <dgm:prSet phldrT="[Texto]" custT="1"/>
      <dgm:spPr/>
      <dgm:t>
        <a:bodyPr/>
        <a:lstStyle/>
        <a:p>
          <a:r>
            <a:rPr lang="es-CO" sz="1600" dirty="0" smtClean="0"/>
            <a:t>Organismo de Control</a:t>
          </a:r>
          <a:endParaRPr lang="es-CO" sz="1600" dirty="0"/>
        </a:p>
      </dgm:t>
    </dgm:pt>
    <dgm:pt modelId="{0CF19C9E-2244-4079-A827-1C53B378BDD5}" type="parTrans" cxnId="{BD347B13-EA8F-49EB-8ABA-35A451C13BE0}">
      <dgm:prSet custT="1"/>
      <dgm:spPr/>
      <dgm:t>
        <a:bodyPr/>
        <a:lstStyle/>
        <a:p>
          <a:endParaRPr lang="es-CO" sz="600"/>
        </a:p>
      </dgm:t>
    </dgm:pt>
    <dgm:pt modelId="{6B7948B9-D870-4ACD-B7E3-FD6DAD3C286B}" type="sibTrans" cxnId="{BD347B13-EA8F-49EB-8ABA-35A451C13BE0}">
      <dgm:prSet/>
      <dgm:spPr/>
      <dgm:t>
        <a:bodyPr/>
        <a:lstStyle/>
        <a:p>
          <a:endParaRPr lang="es-CO" sz="2000"/>
        </a:p>
      </dgm:t>
    </dgm:pt>
    <dgm:pt modelId="{B89AF934-CC4B-478D-9B09-38DBFBF2A2C4}">
      <dgm:prSet phldrT="[Texto]" custT="1"/>
      <dgm:spPr>
        <a:solidFill>
          <a:srgbClr val="00B0F0"/>
        </a:solidFill>
      </dgm:spPr>
      <dgm:t>
        <a:bodyPr/>
        <a:lstStyle/>
        <a:p>
          <a:r>
            <a:rPr lang="es-CO" sz="1800" dirty="0" smtClean="0"/>
            <a:t>Entre otros</a:t>
          </a:r>
          <a:endParaRPr lang="es-CO" sz="1800" dirty="0"/>
        </a:p>
      </dgm:t>
    </dgm:pt>
    <dgm:pt modelId="{C3BF96C2-A80D-4061-8BAF-1DFEC63A7692}" type="parTrans" cxnId="{6EA1E7BC-478E-40E0-B403-C2703C6D2746}">
      <dgm:prSet custT="1"/>
      <dgm:spPr/>
      <dgm:t>
        <a:bodyPr/>
        <a:lstStyle/>
        <a:p>
          <a:endParaRPr lang="es-CO" sz="600"/>
        </a:p>
      </dgm:t>
    </dgm:pt>
    <dgm:pt modelId="{666BECC0-833F-4E68-A188-894BB6F90655}" type="sibTrans" cxnId="{6EA1E7BC-478E-40E0-B403-C2703C6D2746}">
      <dgm:prSet/>
      <dgm:spPr/>
      <dgm:t>
        <a:bodyPr/>
        <a:lstStyle/>
        <a:p>
          <a:endParaRPr lang="es-CO" sz="2000"/>
        </a:p>
      </dgm:t>
    </dgm:pt>
    <dgm:pt modelId="{7A06A659-F86B-4E20-9CC0-C3E006C80767}">
      <dgm:prSet phldrT="[Texto]" custT="1"/>
      <dgm:spPr/>
      <dgm:t>
        <a:bodyPr/>
        <a:lstStyle/>
        <a:p>
          <a:r>
            <a:rPr lang="es-CO" sz="1800" dirty="0" smtClean="0"/>
            <a:t>IIA</a:t>
          </a:r>
          <a:endParaRPr lang="es-CO" sz="1800" dirty="0"/>
        </a:p>
      </dgm:t>
    </dgm:pt>
    <dgm:pt modelId="{136C6884-333D-4822-BDC1-EAFA5A480F8E}" type="parTrans" cxnId="{29F04F30-F35F-4DA9-9530-E2A793AA593A}">
      <dgm:prSet custT="1"/>
      <dgm:spPr/>
      <dgm:t>
        <a:bodyPr/>
        <a:lstStyle/>
        <a:p>
          <a:endParaRPr lang="es-CO" sz="600"/>
        </a:p>
      </dgm:t>
    </dgm:pt>
    <dgm:pt modelId="{F897A97D-9EAE-4918-ADFA-6687DF7409EA}" type="sibTrans" cxnId="{29F04F30-F35F-4DA9-9530-E2A793AA593A}">
      <dgm:prSet/>
      <dgm:spPr/>
      <dgm:t>
        <a:bodyPr/>
        <a:lstStyle/>
        <a:p>
          <a:endParaRPr lang="es-CO" sz="2000"/>
        </a:p>
      </dgm:t>
    </dgm:pt>
    <dgm:pt modelId="{C6E386BB-25F4-47DC-B5EA-4D436AEF9A56}" type="pres">
      <dgm:prSet presAssocID="{031348EF-EC8F-4736-872A-EB299C6159C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1DF24E2B-3BC3-46C0-8378-B4E44A738976}" type="pres">
      <dgm:prSet presAssocID="{E0722CA5-8658-4848-97F7-E823363FC962}" presName="centerShape" presStyleLbl="node0" presStyleIdx="0" presStyleCnt="1" custScaleX="111864"/>
      <dgm:spPr/>
      <dgm:t>
        <a:bodyPr/>
        <a:lstStyle/>
        <a:p>
          <a:endParaRPr lang="es-CO"/>
        </a:p>
      </dgm:t>
    </dgm:pt>
    <dgm:pt modelId="{7E438FE0-E8A0-455F-956B-4E22AF78C2CD}" type="pres">
      <dgm:prSet presAssocID="{C00FD23D-EC28-4719-853D-FF8126A94326}" presName="Name9" presStyleLbl="parChTrans1D2" presStyleIdx="0" presStyleCnt="6"/>
      <dgm:spPr/>
      <dgm:t>
        <a:bodyPr/>
        <a:lstStyle/>
        <a:p>
          <a:endParaRPr lang="es-CO"/>
        </a:p>
      </dgm:t>
    </dgm:pt>
    <dgm:pt modelId="{1EBFE587-0548-4B1B-A9F7-ED3067B1A0B9}" type="pres">
      <dgm:prSet presAssocID="{C00FD23D-EC28-4719-853D-FF8126A94326}" presName="connTx" presStyleLbl="parChTrans1D2" presStyleIdx="0" presStyleCnt="6"/>
      <dgm:spPr/>
      <dgm:t>
        <a:bodyPr/>
        <a:lstStyle/>
        <a:p>
          <a:endParaRPr lang="es-CO"/>
        </a:p>
      </dgm:t>
    </dgm:pt>
    <dgm:pt modelId="{AA0A5BBD-42F4-4A26-9AB6-7DF84D008483}" type="pres">
      <dgm:prSet presAssocID="{ADEACF96-C2D0-4F73-BCD3-190C6D9B663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6F0DE26-9E02-4FD4-B381-00F13B5B9443}" type="pres">
      <dgm:prSet presAssocID="{235CF575-3A15-4348-A4DC-A8D0B305A5B0}" presName="Name9" presStyleLbl="parChTrans1D2" presStyleIdx="1" presStyleCnt="6"/>
      <dgm:spPr/>
      <dgm:t>
        <a:bodyPr/>
        <a:lstStyle/>
        <a:p>
          <a:endParaRPr lang="es-CO"/>
        </a:p>
      </dgm:t>
    </dgm:pt>
    <dgm:pt modelId="{892891EC-4FF7-4B75-86DD-A0BE1A8B05CE}" type="pres">
      <dgm:prSet presAssocID="{235CF575-3A15-4348-A4DC-A8D0B305A5B0}" presName="connTx" presStyleLbl="parChTrans1D2" presStyleIdx="1" presStyleCnt="6"/>
      <dgm:spPr/>
      <dgm:t>
        <a:bodyPr/>
        <a:lstStyle/>
        <a:p>
          <a:endParaRPr lang="es-CO"/>
        </a:p>
      </dgm:t>
    </dgm:pt>
    <dgm:pt modelId="{DE9DD98B-F0FC-4A45-B540-7F058651ACD7}" type="pres">
      <dgm:prSet presAssocID="{CD9696E3-8D97-4AC1-BCF7-1FEBDABBAD6B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62A7D1F7-ABFE-43DB-8D4A-98AF969FD9E8}" type="pres">
      <dgm:prSet presAssocID="{9E01E377-FD86-4B70-A1C7-1E5AF5517B94}" presName="Name9" presStyleLbl="parChTrans1D2" presStyleIdx="2" presStyleCnt="6"/>
      <dgm:spPr/>
      <dgm:t>
        <a:bodyPr/>
        <a:lstStyle/>
        <a:p>
          <a:endParaRPr lang="es-CO"/>
        </a:p>
      </dgm:t>
    </dgm:pt>
    <dgm:pt modelId="{6816C0D2-C68E-4A91-8188-653AD600C454}" type="pres">
      <dgm:prSet presAssocID="{9E01E377-FD86-4B70-A1C7-1E5AF5517B94}" presName="connTx" presStyleLbl="parChTrans1D2" presStyleIdx="2" presStyleCnt="6"/>
      <dgm:spPr/>
      <dgm:t>
        <a:bodyPr/>
        <a:lstStyle/>
        <a:p>
          <a:endParaRPr lang="es-CO"/>
        </a:p>
      </dgm:t>
    </dgm:pt>
    <dgm:pt modelId="{C9E228DE-C129-4A98-9B3E-1A527D2A2F33}" type="pres">
      <dgm:prSet presAssocID="{E466430B-1AB1-43A5-BB45-D84DEA3391E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A291C7F-EC48-4752-BE29-F205B702B559}" type="pres">
      <dgm:prSet presAssocID="{0CF19C9E-2244-4079-A827-1C53B378BDD5}" presName="Name9" presStyleLbl="parChTrans1D2" presStyleIdx="3" presStyleCnt="6"/>
      <dgm:spPr/>
      <dgm:t>
        <a:bodyPr/>
        <a:lstStyle/>
        <a:p>
          <a:endParaRPr lang="es-CO"/>
        </a:p>
      </dgm:t>
    </dgm:pt>
    <dgm:pt modelId="{9A73C7C2-854D-4C81-8530-4173FAC0CA0F}" type="pres">
      <dgm:prSet presAssocID="{0CF19C9E-2244-4079-A827-1C53B378BDD5}" presName="connTx" presStyleLbl="parChTrans1D2" presStyleIdx="3" presStyleCnt="6"/>
      <dgm:spPr/>
      <dgm:t>
        <a:bodyPr/>
        <a:lstStyle/>
        <a:p>
          <a:endParaRPr lang="es-CO"/>
        </a:p>
      </dgm:t>
    </dgm:pt>
    <dgm:pt modelId="{3E7D94CD-4469-4E08-9959-7C6FDB7EBAB6}" type="pres">
      <dgm:prSet presAssocID="{8C2D00F6-6184-4A1C-91CA-C5264CC8EE63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BB82128-2476-410C-A7FE-C4B35FDF9D44}" type="pres">
      <dgm:prSet presAssocID="{136C6884-333D-4822-BDC1-EAFA5A480F8E}" presName="Name9" presStyleLbl="parChTrans1D2" presStyleIdx="4" presStyleCnt="6"/>
      <dgm:spPr/>
      <dgm:t>
        <a:bodyPr/>
        <a:lstStyle/>
        <a:p>
          <a:endParaRPr lang="es-CO"/>
        </a:p>
      </dgm:t>
    </dgm:pt>
    <dgm:pt modelId="{C5FB984B-D741-43FE-AD25-54687C4736E9}" type="pres">
      <dgm:prSet presAssocID="{136C6884-333D-4822-BDC1-EAFA5A480F8E}" presName="connTx" presStyleLbl="parChTrans1D2" presStyleIdx="4" presStyleCnt="6"/>
      <dgm:spPr/>
      <dgm:t>
        <a:bodyPr/>
        <a:lstStyle/>
        <a:p>
          <a:endParaRPr lang="es-CO"/>
        </a:p>
      </dgm:t>
    </dgm:pt>
    <dgm:pt modelId="{CB3639AA-2EA8-43E4-83E1-05DB7CA96792}" type="pres">
      <dgm:prSet presAssocID="{7A06A659-F86B-4E20-9CC0-C3E006C8076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7B22D16-897A-47BE-BCA5-36A9607D795B}" type="pres">
      <dgm:prSet presAssocID="{C3BF96C2-A80D-4061-8BAF-1DFEC63A7692}" presName="Name9" presStyleLbl="parChTrans1D2" presStyleIdx="5" presStyleCnt="6"/>
      <dgm:spPr/>
      <dgm:t>
        <a:bodyPr/>
        <a:lstStyle/>
        <a:p>
          <a:endParaRPr lang="es-CO"/>
        </a:p>
      </dgm:t>
    </dgm:pt>
    <dgm:pt modelId="{4C80779F-B2C8-400D-A01D-48F67A77EB99}" type="pres">
      <dgm:prSet presAssocID="{C3BF96C2-A80D-4061-8BAF-1DFEC63A7692}" presName="connTx" presStyleLbl="parChTrans1D2" presStyleIdx="5" presStyleCnt="6"/>
      <dgm:spPr/>
      <dgm:t>
        <a:bodyPr/>
        <a:lstStyle/>
        <a:p>
          <a:endParaRPr lang="es-CO"/>
        </a:p>
      </dgm:t>
    </dgm:pt>
    <dgm:pt modelId="{7FFDFA49-5B3E-41D9-A16E-5F5CBC1C7F0F}" type="pres">
      <dgm:prSet presAssocID="{B89AF934-CC4B-478D-9B09-38DBFBF2A2C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44057ED0-A660-4E4E-9271-710E4E2A3736}" type="presOf" srcId="{9E01E377-FD86-4B70-A1C7-1E5AF5517B94}" destId="{62A7D1F7-ABFE-43DB-8D4A-98AF969FD9E8}" srcOrd="0" destOrd="0" presId="urn:microsoft.com/office/officeart/2005/8/layout/radial1"/>
    <dgm:cxn modelId="{8417B1D9-B01D-438B-8594-B3435BCB7DF9}" type="presOf" srcId="{E0722CA5-8658-4848-97F7-E823363FC962}" destId="{1DF24E2B-3BC3-46C0-8378-B4E44A738976}" srcOrd="0" destOrd="0" presId="urn:microsoft.com/office/officeart/2005/8/layout/radial1"/>
    <dgm:cxn modelId="{45DD9625-F8BC-4CEC-8F36-517D6A100E00}" type="presOf" srcId="{0CF19C9E-2244-4079-A827-1C53B378BDD5}" destId="{9A73C7C2-854D-4C81-8530-4173FAC0CA0F}" srcOrd="1" destOrd="0" presId="urn:microsoft.com/office/officeart/2005/8/layout/radial1"/>
    <dgm:cxn modelId="{5E2302B8-55E6-4D94-B529-0DBDAB4D8602}" type="presOf" srcId="{C3BF96C2-A80D-4061-8BAF-1DFEC63A7692}" destId="{4C80779F-B2C8-400D-A01D-48F67A77EB99}" srcOrd="1" destOrd="0" presId="urn:microsoft.com/office/officeart/2005/8/layout/radial1"/>
    <dgm:cxn modelId="{4320A2CD-255B-4AFB-A20E-297D97AE02EA}" type="presOf" srcId="{B89AF934-CC4B-478D-9B09-38DBFBF2A2C4}" destId="{7FFDFA49-5B3E-41D9-A16E-5F5CBC1C7F0F}" srcOrd="0" destOrd="0" presId="urn:microsoft.com/office/officeart/2005/8/layout/radial1"/>
    <dgm:cxn modelId="{29F04F30-F35F-4DA9-9530-E2A793AA593A}" srcId="{E0722CA5-8658-4848-97F7-E823363FC962}" destId="{7A06A659-F86B-4E20-9CC0-C3E006C80767}" srcOrd="4" destOrd="0" parTransId="{136C6884-333D-4822-BDC1-EAFA5A480F8E}" sibTransId="{F897A97D-9EAE-4918-ADFA-6687DF7409EA}"/>
    <dgm:cxn modelId="{6EA1E7BC-478E-40E0-B403-C2703C6D2746}" srcId="{E0722CA5-8658-4848-97F7-E823363FC962}" destId="{B89AF934-CC4B-478D-9B09-38DBFBF2A2C4}" srcOrd="5" destOrd="0" parTransId="{C3BF96C2-A80D-4061-8BAF-1DFEC63A7692}" sibTransId="{666BECC0-833F-4E68-A188-894BB6F90655}"/>
    <dgm:cxn modelId="{EAE073D2-AF14-4A5B-8403-0C94C867B18A}" type="presOf" srcId="{C00FD23D-EC28-4719-853D-FF8126A94326}" destId="{1EBFE587-0548-4B1B-A9F7-ED3067B1A0B9}" srcOrd="1" destOrd="0" presId="urn:microsoft.com/office/officeart/2005/8/layout/radial1"/>
    <dgm:cxn modelId="{D5F99C13-2CAB-42C9-8A98-2E822A4DEB43}" type="presOf" srcId="{CD9696E3-8D97-4AC1-BCF7-1FEBDABBAD6B}" destId="{DE9DD98B-F0FC-4A45-B540-7F058651ACD7}" srcOrd="0" destOrd="0" presId="urn:microsoft.com/office/officeart/2005/8/layout/radial1"/>
    <dgm:cxn modelId="{26272367-92C3-411C-890E-D738A6938A2F}" type="presOf" srcId="{E466430B-1AB1-43A5-BB45-D84DEA3391E0}" destId="{C9E228DE-C129-4A98-9B3E-1A527D2A2F33}" srcOrd="0" destOrd="0" presId="urn:microsoft.com/office/officeart/2005/8/layout/radial1"/>
    <dgm:cxn modelId="{91B891EA-82D2-4936-9B4A-3D0C50C9F342}" srcId="{031348EF-EC8F-4736-872A-EB299C6159C3}" destId="{E0722CA5-8658-4848-97F7-E823363FC962}" srcOrd="0" destOrd="0" parTransId="{59D07ABE-63A3-4110-81B6-454644DB93F1}" sibTransId="{0C9342A8-E412-48EE-9F58-4C694E8268C0}"/>
    <dgm:cxn modelId="{BD347B13-EA8F-49EB-8ABA-35A451C13BE0}" srcId="{E0722CA5-8658-4848-97F7-E823363FC962}" destId="{8C2D00F6-6184-4A1C-91CA-C5264CC8EE63}" srcOrd="3" destOrd="0" parTransId="{0CF19C9E-2244-4079-A827-1C53B378BDD5}" sibTransId="{6B7948B9-D870-4ACD-B7E3-FD6DAD3C286B}"/>
    <dgm:cxn modelId="{77A8377B-538E-427F-8AC0-5EE689199463}" srcId="{E0722CA5-8658-4848-97F7-E823363FC962}" destId="{ADEACF96-C2D0-4F73-BCD3-190C6D9B663E}" srcOrd="0" destOrd="0" parTransId="{C00FD23D-EC28-4719-853D-FF8126A94326}" sibTransId="{B51338F1-657A-4DE4-B1CE-003703D74FEE}"/>
    <dgm:cxn modelId="{EE9F604D-D67A-4CE4-870C-6DB429C5EABB}" type="presOf" srcId="{031348EF-EC8F-4736-872A-EB299C6159C3}" destId="{C6E386BB-25F4-47DC-B5EA-4D436AEF9A56}" srcOrd="0" destOrd="0" presId="urn:microsoft.com/office/officeart/2005/8/layout/radial1"/>
    <dgm:cxn modelId="{BF98D3DE-4211-430C-B3CF-BAAE0D296531}" type="presOf" srcId="{ADEACF96-C2D0-4F73-BCD3-190C6D9B663E}" destId="{AA0A5BBD-42F4-4A26-9AB6-7DF84D008483}" srcOrd="0" destOrd="0" presId="urn:microsoft.com/office/officeart/2005/8/layout/radial1"/>
    <dgm:cxn modelId="{EAB7D450-E5E0-40EF-A0A3-CE844502DA77}" type="presOf" srcId="{235CF575-3A15-4348-A4DC-A8D0B305A5B0}" destId="{892891EC-4FF7-4B75-86DD-A0BE1A8B05CE}" srcOrd="1" destOrd="0" presId="urn:microsoft.com/office/officeart/2005/8/layout/radial1"/>
    <dgm:cxn modelId="{F9445CAB-EF7A-4C4C-A182-4F51C0E73B83}" type="presOf" srcId="{235CF575-3A15-4348-A4DC-A8D0B305A5B0}" destId="{E6F0DE26-9E02-4FD4-B381-00F13B5B9443}" srcOrd="0" destOrd="0" presId="urn:microsoft.com/office/officeart/2005/8/layout/radial1"/>
    <dgm:cxn modelId="{35CEA7A8-C58A-4FFC-A434-527AA78FDB06}" srcId="{E0722CA5-8658-4848-97F7-E823363FC962}" destId="{E466430B-1AB1-43A5-BB45-D84DEA3391E0}" srcOrd="2" destOrd="0" parTransId="{9E01E377-FD86-4B70-A1C7-1E5AF5517B94}" sibTransId="{B3B413AD-9B2E-41E9-A562-FA9CDF787318}"/>
    <dgm:cxn modelId="{1B5C2365-9BFD-4C43-8571-702F3F3E72FA}" type="presOf" srcId="{0CF19C9E-2244-4079-A827-1C53B378BDD5}" destId="{5A291C7F-EC48-4752-BE29-F205B702B559}" srcOrd="0" destOrd="0" presId="urn:microsoft.com/office/officeart/2005/8/layout/radial1"/>
    <dgm:cxn modelId="{55469166-4541-4E77-AE1B-B1CD1DD2F9E6}" type="presOf" srcId="{8C2D00F6-6184-4A1C-91CA-C5264CC8EE63}" destId="{3E7D94CD-4469-4E08-9959-7C6FDB7EBAB6}" srcOrd="0" destOrd="0" presId="urn:microsoft.com/office/officeart/2005/8/layout/radial1"/>
    <dgm:cxn modelId="{7B55DA2E-F1C0-495D-B906-840E2C8E1874}" srcId="{E0722CA5-8658-4848-97F7-E823363FC962}" destId="{CD9696E3-8D97-4AC1-BCF7-1FEBDABBAD6B}" srcOrd="1" destOrd="0" parTransId="{235CF575-3A15-4348-A4DC-A8D0B305A5B0}" sibTransId="{3074C3D6-BDDD-45A5-B71F-8E675707C137}"/>
    <dgm:cxn modelId="{FC6A12FC-B302-4E82-BA75-BF3730525AEE}" type="presOf" srcId="{C00FD23D-EC28-4719-853D-FF8126A94326}" destId="{7E438FE0-E8A0-455F-956B-4E22AF78C2CD}" srcOrd="0" destOrd="0" presId="urn:microsoft.com/office/officeart/2005/8/layout/radial1"/>
    <dgm:cxn modelId="{92EE648B-0F8D-430E-B308-53ABFE6A24D3}" type="presOf" srcId="{9E01E377-FD86-4B70-A1C7-1E5AF5517B94}" destId="{6816C0D2-C68E-4A91-8188-653AD600C454}" srcOrd="1" destOrd="0" presId="urn:microsoft.com/office/officeart/2005/8/layout/radial1"/>
    <dgm:cxn modelId="{5053A47A-A54E-43EC-8DD1-974280F85F9F}" type="presOf" srcId="{136C6884-333D-4822-BDC1-EAFA5A480F8E}" destId="{C5FB984B-D741-43FE-AD25-54687C4736E9}" srcOrd="1" destOrd="0" presId="urn:microsoft.com/office/officeart/2005/8/layout/radial1"/>
    <dgm:cxn modelId="{B0E92C30-A1AA-4897-B86F-39438E5A382B}" type="presOf" srcId="{136C6884-333D-4822-BDC1-EAFA5A480F8E}" destId="{3BB82128-2476-410C-A7FE-C4B35FDF9D44}" srcOrd="0" destOrd="0" presId="urn:microsoft.com/office/officeart/2005/8/layout/radial1"/>
    <dgm:cxn modelId="{5B2323D0-D99B-4235-ACAF-50870D1509CB}" type="presOf" srcId="{C3BF96C2-A80D-4061-8BAF-1DFEC63A7692}" destId="{77B22D16-897A-47BE-BCA5-36A9607D795B}" srcOrd="0" destOrd="0" presId="urn:microsoft.com/office/officeart/2005/8/layout/radial1"/>
    <dgm:cxn modelId="{866741C4-F49E-40FD-92DB-9FABC67A214F}" type="presOf" srcId="{7A06A659-F86B-4E20-9CC0-C3E006C80767}" destId="{CB3639AA-2EA8-43E4-83E1-05DB7CA96792}" srcOrd="0" destOrd="0" presId="urn:microsoft.com/office/officeart/2005/8/layout/radial1"/>
    <dgm:cxn modelId="{D2B3C49D-575F-4189-B169-D483D45EAF2C}" type="presParOf" srcId="{C6E386BB-25F4-47DC-B5EA-4D436AEF9A56}" destId="{1DF24E2B-3BC3-46C0-8378-B4E44A738976}" srcOrd="0" destOrd="0" presId="urn:microsoft.com/office/officeart/2005/8/layout/radial1"/>
    <dgm:cxn modelId="{F6E31237-870E-455D-92F2-83C10DFF2B4A}" type="presParOf" srcId="{C6E386BB-25F4-47DC-B5EA-4D436AEF9A56}" destId="{7E438FE0-E8A0-455F-956B-4E22AF78C2CD}" srcOrd="1" destOrd="0" presId="urn:microsoft.com/office/officeart/2005/8/layout/radial1"/>
    <dgm:cxn modelId="{4544D8C6-0996-470B-904E-36A08478A1A4}" type="presParOf" srcId="{7E438FE0-E8A0-455F-956B-4E22AF78C2CD}" destId="{1EBFE587-0548-4B1B-A9F7-ED3067B1A0B9}" srcOrd="0" destOrd="0" presId="urn:microsoft.com/office/officeart/2005/8/layout/radial1"/>
    <dgm:cxn modelId="{856D925B-FF05-4555-91ED-D094B6DEE76F}" type="presParOf" srcId="{C6E386BB-25F4-47DC-B5EA-4D436AEF9A56}" destId="{AA0A5BBD-42F4-4A26-9AB6-7DF84D008483}" srcOrd="2" destOrd="0" presId="urn:microsoft.com/office/officeart/2005/8/layout/radial1"/>
    <dgm:cxn modelId="{76FD84ED-FF75-483A-8214-5D8D2E604AA0}" type="presParOf" srcId="{C6E386BB-25F4-47DC-B5EA-4D436AEF9A56}" destId="{E6F0DE26-9E02-4FD4-B381-00F13B5B9443}" srcOrd="3" destOrd="0" presId="urn:microsoft.com/office/officeart/2005/8/layout/radial1"/>
    <dgm:cxn modelId="{EC07A6D9-8363-41B3-B258-DC8632BE6B8D}" type="presParOf" srcId="{E6F0DE26-9E02-4FD4-B381-00F13B5B9443}" destId="{892891EC-4FF7-4B75-86DD-A0BE1A8B05CE}" srcOrd="0" destOrd="0" presId="urn:microsoft.com/office/officeart/2005/8/layout/radial1"/>
    <dgm:cxn modelId="{D4EE16D8-A981-4C4F-8C57-EDFA52D30084}" type="presParOf" srcId="{C6E386BB-25F4-47DC-B5EA-4D436AEF9A56}" destId="{DE9DD98B-F0FC-4A45-B540-7F058651ACD7}" srcOrd="4" destOrd="0" presId="urn:microsoft.com/office/officeart/2005/8/layout/radial1"/>
    <dgm:cxn modelId="{BA0022F7-02EF-425A-B5D2-502991F5309A}" type="presParOf" srcId="{C6E386BB-25F4-47DC-B5EA-4D436AEF9A56}" destId="{62A7D1F7-ABFE-43DB-8D4A-98AF969FD9E8}" srcOrd="5" destOrd="0" presId="urn:microsoft.com/office/officeart/2005/8/layout/radial1"/>
    <dgm:cxn modelId="{6D8E7789-BAD8-4695-92A0-7490771F59E5}" type="presParOf" srcId="{62A7D1F7-ABFE-43DB-8D4A-98AF969FD9E8}" destId="{6816C0D2-C68E-4A91-8188-653AD600C454}" srcOrd="0" destOrd="0" presId="urn:microsoft.com/office/officeart/2005/8/layout/radial1"/>
    <dgm:cxn modelId="{DAAFB9E8-1865-4896-A265-F09393743040}" type="presParOf" srcId="{C6E386BB-25F4-47DC-B5EA-4D436AEF9A56}" destId="{C9E228DE-C129-4A98-9B3E-1A527D2A2F33}" srcOrd="6" destOrd="0" presId="urn:microsoft.com/office/officeart/2005/8/layout/radial1"/>
    <dgm:cxn modelId="{985D47DF-BF96-49C6-8BBB-6A6158908264}" type="presParOf" srcId="{C6E386BB-25F4-47DC-B5EA-4D436AEF9A56}" destId="{5A291C7F-EC48-4752-BE29-F205B702B559}" srcOrd="7" destOrd="0" presId="urn:microsoft.com/office/officeart/2005/8/layout/radial1"/>
    <dgm:cxn modelId="{453877AC-C5FF-4513-970F-D6352D3171F0}" type="presParOf" srcId="{5A291C7F-EC48-4752-BE29-F205B702B559}" destId="{9A73C7C2-854D-4C81-8530-4173FAC0CA0F}" srcOrd="0" destOrd="0" presId="urn:microsoft.com/office/officeart/2005/8/layout/radial1"/>
    <dgm:cxn modelId="{321CB5FB-9FE5-4E29-9DC6-D2B7F890F116}" type="presParOf" srcId="{C6E386BB-25F4-47DC-B5EA-4D436AEF9A56}" destId="{3E7D94CD-4469-4E08-9959-7C6FDB7EBAB6}" srcOrd="8" destOrd="0" presId="urn:microsoft.com/office/officeart/2005/8/layout/radial1"/>
    <dgm:cxn modelId="{57FB20EE-C670-403A-AD31-31446A789DE9}" type="presParOf" srcId="{C6E386BB-25F4-47DC-B5EA-4D436AEF9A56}" destId="{3BB82128-2476-410C-A7FE-C4B35FDF9D44}" srcOrd="9" destOrd="0" presId="urn:microsoft.com/office/officeart/2005/8/layout/radial1"/>
    <dgm:cxn modelId="{8E3572CF-02E1-44EE-9EAB-4DA850DC65E3}" type="presParOf" srcId="{3BB82128-2476-410C-A7FE-C4B35FDF9D44}" destId="{C5FB984B-D741-43FE-AD25-54687C4736E9}" srcOrd="0" destOrd="0" presId="urn:microsoft.com/office/officeart/2005/8/layout/radial1"/>
    <dgm:cxn modelId="{54B1FFFC-BA20-4042-99A1-3F4F1A9ABD5D}" type="presParOf" srcId="{C6E386BB-25F4-47DC-B5EA-4D436AEF9A56}" destId="{CB3639AA-2EA8-43E4-83E1-05DB7CA96792}" srcOrd="10" destOrd="0" presId="urn:microsoft.com/office/officeart/2005/8/layout/radial1"/>
    <dgm:cxn modelId="{16C0703B-153D-499F-ABAB-0ED03D21BF77}" type="presParOf" srcId="{C6E386BB-25F4-47DC-B5EA-4D436AEF9A56}" destId="{77B22D16-897A-47BE-BCA5-36A9607D795B}" srcOrd="11" destOrd="0" presId="urn:microsoft.com/office/officeart/2005/8/layout/radial1"/>
    <dgm:cxn modelId="{DF8A6BF7-29B4-42EA-A2D0-E6A06B844011}" type="presParOf" srcId="{77B22D16-897A-47BE-BCA5-36A9607D795B}" destId="{4C80779F-B2C8-400D-A01D-48F67A77EB99}" srcOrd="0" destOrd="0" presId="urn:microsoft.com/office/officeart/2005/8/layout/radial1"/>
    <dgm:cxn modelId="{D041907E-BA97-4AF0-95AF-4633A8DB16B1}" type="presParOf" srcId="{C6E386BB-25F4-47DC-B5EA-4D436AEF9A56}" destId="{7FFDFA49-5B3E-41D9-A16E-5F5CBC1C7F0F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3E6996A-A419-46C5-85B8-42FD9176AF9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0AE52242-2536-492F-A6B7-B11E4D4176F7}">
      <dgm:prSet phldrT="[Texto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CO" sz="6000" dirty="0" smtClean="0">
              <a:latin typeface="+mj-lt"/>
              <a:cs typeface="Arial" panose="020B0604020202020204" pitchFamily="34" charset="0"/>
            </a:rPr>
            <a:t>INTRODUCCIÓN</a:t>
          </a:r>
          <a:endParaRPr lang="es-CO" sz="6000" dirty="0">
            <a:latin typeface="+mj-lt"/>
            <a:cs typeface="Arial" panose="020B0604020202020204" pitchFamily="34" charset="0"/>
          </a:endParaRPr>
        </a:p>
      </dgm:t>
    </dgm:pt>
    <dgm:pt modelId="{7DEEA83A-F8ED-4B5D-A26D-C7614D1978A3}" type="parTrans" cxnId="{78F16ACD-DFB8-49AA-A963-ACEC13926D16}">
      <dgm:prSet/>
      <dgm:spPr/>
      <dgm:t>
        <a:bodyPr/>
        <a:lstStyle/>
        <a:p>
          <a:endParaRPr lang="es-CO" sz="2400">
            <a:latin typeface="+mj-lt"/>
          </a:endParaRPr>
        </a:p>
      </dgm:t>
    </dgm:pt>
    <dgm:pt modelId="{8F32BEEE-1EEA-495D-BA7B-5B24508CCB07}" type="sibTrans" cxnId="{78F16ACD-DFB8-49AA-A963-ACEC13926D16}">
      <dgm:prSet/>
      <dgm:spPr/>
      <dgm:t>
        <a:bodyPr/>
        <a:lstStyle/>
        <a:p>
          <a:endParaRPr lang="es-CO" sz="2400">
            <a:latin typeface="+mj-lt"/>
          </a:endParaRPr>
        </a:p>
      </dgm:t>
    </dgm:pt>
    <dgm:pt modelId="{9E6E2B35-6EE6-41E7-A3A7-DEC1A4D98E2A}" type="pres">
      <dgm:prSet presAssocID="{F3E6996A-A419-46C5-85B8-42FD9176AF9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53289D36-857C-48D8-A958-C47E2E5CD942}" type="pres">
      <dgm:prSet presAssocID="{0AE52242-2536-492F-A6B7-B11E4D4176F7}" presName="parentLin" presStyleCnt="0"/>
      <dgm:spPr/>
    </dgm:pt>
    <dgm:pt modelId="{7BC9C9CF-AA8C-49F0-9881-34994C4C1441}" type="pres">
      <dgm:prSet presAssocID="{0AE52242-2536-492F-A6B7-B11E4D4176F7}" presName="parentLeftMargin" presStyleLbl="node1" presStyleIdx="0" presStyleCnt="1"/>
      <dgm:spPr/>
      <dgm:t>
        <a:bodyPr/>
        <a:lstStyle/>
        <a:p>
          <a:endParaRPr lang="es-CO"/>
        </a:p>
      </dgm:t>
    </dgm:pt>
    <dgm:pt modelId="{A75143A3-AA4C-4CD5-B2B8-98B40051B83F}" type="pres">
      <dgm:prSet presAssocID="{0AE52242-2536-492F-A6B7-B11E4D4176F7}" presName="parentText" presStyleLbl="node1" presStyleIdx="0" presStyleCnt="1" custScaleX="142857" custScaleY="78976" custLinFactNeighborX="-50255" custLinFactNeighborY="762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4DE510BD-4764-44EB-B64F-B07F25FC7562}" type="pres">
      <dgm:prSet presAssocID="{0AE52242-2536-492F-A6B7-B11E4D4176F7}" presName="negativeSpace" presStyleCnt="0"/>
      <dgm:spPr/>
    </dgm:pt>
    <dgm:pt modelId="{245A5694-193B-4B16-B3DE-105A9BBE9913}" type="pres">
      <dgm:prSet presAssocID="{0AE52242-2536-492F-A6B7-B11E4D4176F7}" presName="childText" presStyleLbl="conFgAcc1" presStyleIdx="0" presStyleCnt="1">
        <dgm:presLayoutVars>
          <dgm:bulletEnabled val="1"/>
        </dgm:presLayoutVars>
      </dgm:prSet>
      <dgm:spPr/>
    </dgm:pt>
  </dgm:ptLst>
  <dgm:cxnLst>
    <dgm:cxn modelId="{54185DCB-6A3E-4D66-BEDE-9D52461780CB}" type="presOf" srcId="{F3E6996A-A419-46C5-85B8-42FD9176AF9C}" destId="{9E6E2B35-6EE6-41E7-A3A7-DEC1A4D98E2A}" srcOrd="0" destOrd="0" presId="urn:microsoft.com/office/officeart/2005/8/layout/list1"/>
    <dgm:cxn modelId="{835203E9-8E47-4ED5-968D-88283F76D480}" type="presOf" srcId="{0AE52242-2536-492F-A6B7-B11E4D4176F7}" destId="{7BC9C9CF-AA8C-49F0-9881-34994C4C1441}" srcOrd="0" destOrd="0" presId="urn:microsoft.com/office/officeart/2005/8/layout/list1"/>
    <dgm:cxn modelId="{BC42DC31-89D7-4168-84E2-E765D34F72DB}" type="presOf" srcId="{0AE52242-2536-492F-A6B7-B11E4D4176F7}" destId="{A75143A3-AA4C-4CD5-B2B8-98B40051B83F}" srcOrd="1" destOrd="0" presId="urn:microsoft.com/office/officeart/2005/8/layout/list1"/>
    <dgm:cxn modelId="{78F16ACD-DFB8-49AA-A963-ACEC13926D16}" srcId="{F3E6996A-A419-46C5-85B8-42FD9176AF9C}" destId="{0AE52242-2536-492F-A6B7-B11E4D4176F7}" srcOrd="0" destOrd="0" parTransId="{7DEEA83A-F8ED-4B5D-A26D-C7614D1978A3}" sibTransId="{8F32BEEE-1EEA-495D-BA7B-5B24508CCB07}"/>
    <dgm:cxn modelId="{2446B1DF-B5B4-44D6-8D09-5E41513D2447}" type="presParOf" srcId="{9E6E2B35-6EE6-41E7-A3A7-DEC1A4D98E2A}" destId="{53289D36-857C-48D8-A958-C47E2E5CD942}" srcOrd="0" destOrd="0" presId="urn:microsoft.com/office/officeart/2005/8/layout/list1"/>
    <dgm:cxn modelId="{2B1881F2-77C4-4530-AAC5-9D06317D744E}" type="presParOf" srcId="{53289D36-857C-48D8-A958-C47E2E5CD942}" destId="{7BC9C9CF-AA8C-49F0-9881-34994C4C1441}" srcOrd="0" destOrd="0" presId="urn:microsoft.com/office/officeart/2005/8/layout/list1"/>
    <dgm:cxn modelId="{80B116FD-4A43-4183-BEBE-08137EC60159}" type="presParOf" srcId="{53289D36-857C-48D8-A958-C47E2E5CD942}" destId="{A75143A3-AA4C-4CD5-B2B8-98B40051B83F}" srcOrd="1" destOrd="0" presId="urn:microsoft.com/office/officeart/2005/8/layout/list1"/>
    <dgm:cxn modelId="{904274F2-8837-431D-8252-38723AF8F388}" type="presParOf" srcId="{9E6E2B35-6EE6-41E7-A3A7-DEC1A4D98E2A}" destId="{4DE510BD-4764-44EB-B64F-B07F25FC7562}" srcOrd="1" destOrd="0" presId="urn:microsoft.com/office/officeart/2005/8/layout/list1"/>
    <dgm:cxn modelId="{C5642ACD-C18B-4562-B0F5-BD0CEB692031}" type="presParOf" srcId="{9E6E2B35-6EE6-41E7-A3A7-DEC1A4D98E2A}" destId="{245A5694-193B-4B16-B3DE-105A9BBE9913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29A112-7291-4B69-BA7A-1C8D5C5FDC36}" type="doc">
      <dgm:prSet loTypeId="urn:microsoft.com/office/officeart/2005/8/layout/gear1" loCatId="relationship" qsTypeId="urn:microsoft.com/office/officeart/2005/8/quickstyle/3d1" qsCatId="3D" csTypeId="urn:microsoft.com/office/officeart/2005/8/colors/colorful1" csCatId="colorful" phldr="1"/>
      <dgm:spPr/>
    </dgm:pt>
    <dgm:pt modelId="{1DA7AF29-DCF7-4314-9A75-D1AA7EE7FB26}">
      <dgm:prSet phldrT="[Texto]"/>
      <dgm:spPr/>
      <dgm:t>
        <a:bodyPr/>
        <a:lstStyle/>
        <a:p>
          <a:r>
            <a:rPr lang="es-CO" dirty="0" smtClean="0"/>
            <a:t>2. </a:t>
          </a:r>
        </a:p>
        <a:p>
          <a:r>
            <a:rPr lang="es-CO" dirty="0" smtClean="0"/>
            <a:t>AUTORREGULACIÓN</a:t>
          </a:r>
          <a:endParaRPr lang="es-CO" dirty="0"/>
        </a:p>
      </dgm:t>
    </dgm:pt>
    <dgm:pt modelId="{51C8D980-D513-4F8A-9692-47FC814FA623}" type="parTrans" cxnId="{5E8B2103-D072-4CB0-9B40-50EAAF9DB1A3}">
      <dgm:prSet/>
      <dgm:spPr/>
      <dgm:t>
        <a:bodyPr/>
        <a:lstStyle/>
        <a:p>
          <a:endParaRPr lang="es-CO"/>
        </a:p>
      </dgm:t>
    </dgm:pt>
    <dgm:pt modelId="{4A39CCB8-7485-4156-BAD0-D4EBD8193A3E}" type="sibTrans" cxnId="{5E8B2103-D072-4CB0-9B40-50EAAF9DB1A3}">
      <dgm:prSet/>
      <dgm:spPr/>
      <dgm:t>
        <a:bodyPr/>
        <a:lstStyle/>
        <a:p>
          <a:endParaRPr lang="es-CO"/>
        </a:p>
      </dgm:t>
    </dgm:pt>
    <dgm:pt modelId="{BED90EE3-DA72-4242-8B09-48EF9330D4A5}">
      <dgm:prSet phldrT="[Texto]"/>
      <dgm:spPr/>
      <dgm:t>
        <a:bodyPr/>
        <a:lstStyle/>
        <a:p>
          <a:r>
            <a:rPr lang="es-CO" dirty="0" smtClean="0"/>
            <a:t>3. AUTOGESTIÓN</a:t>
          </a:r>
          <a:endParaRPr lang="es-CO" dirty="0"/>
        </a:p>
      </dgm:t>
    </dgm:pt>
    <dgm:pt modelId="{AB305FE9-EECC-4C97-A7BF-F96CDA4DBA97}" type="parTrans" cxnId="{694076F0-BBDB-41F1-8ED3-2C462818ADC0}">
      <dgm:prSet/>
      <dgm:spPr/>
      <dgm:t>
        <a:bodyPr/>
        <a:lstStyle/>
        <a:p>
          <a:endParaRPr lang="es-CO"/>
        </a:p>
      </dgm:t>
    </dgm:pt>
    <dgm:pt modelId="{8AD89F44-13CB-4214-8A4C-09B7065037D4}" type="sibTrans" cxnId="{694076F0-BBDB-41F1-8ED3-2C462818ADC0}">
      <dgm:prSet/>
      <dgm:spPr/>
      <dgm:t>
        <a:bodyPr/>
        <a:lstStyle/>
        <a:p>
          <a:endParaRPr lang="es-CO"/>
        </a:p>
      </dgm:t>
    </dgm:pt>
    <dgm:pt modelId="{01F9CF37-3637-49F6-A0A6-CF9294265983}">
      <dgm:prSet phldrT="[Texto]"/>
      <dgm:spPr/>
      <dgm:t>
        <a:bodyPr/>
        <a:lstStyle/>
        <a:p>
          <a:r>
            <a:rPr lang="es-CO" dirty="0" smtClean="0"/>
            <a:t>1. AUTOCONTROL</a:t>
          </a:r>
          <a:endParaRPr lang="es-CO" dirty="0"/>
        </a:p>
      </dgm:t>
    </dgm:pt>
    <dgm:pt modelId="{B33DF0B9-E0A7-4F0F-A46C-1454C9A09364}" type="parTrans" cxnId="{F8BEB76B-B794-482C-9191-3F1EF7556957}">
      <dgm:prSet/>
      <dgm:spPr/>
      <dgm:t>
        <a:bodyPr/>
        <a:lstStyle/>
        <a:p>
          <a:endParaRPr lang="es-CO"/>
        </a:p>
      </dgm:t>
    </dgm:pt>
    <dgm:pt modelId="{77D11693-356B-467E-9825-334C5D13524F}" type="sibTrans" cxnId="{F8BEB76B-B794-482C-9191-3F1EF7556957}">
      <dgm:prSet/>
      <dgm:spPr/>
      <dgm:t>
        <a:bodyPr/>
        <a:lstStyle/>
        <a:p>
          <a:endParaRPr lang="es-CO"/>
        </a:p>
      </dgm:t>
    </dgm:pt>
    <dgm:pt modelId="{F981C47A-DA00-4BE1-975A-24B1F0F27FC6}" type="pres">
      <dgm:prSet presAssocID="{CE29A112-7291-4B69-BA7A-1C8D5C5FDC36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F64012D-7EAA-40F5-AAAD-73938F2128F6}" type="pres">
      <dgm:prSet presAssocID="{1DA7AF29-DCF7-4314-9A75-D1AA7EE7FB26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5A6A346-D7A5-4735-9058-B07654361A65}" type="pres">
      <dgm:prSet presAssocID="{1DA7AF29-DCF7-4314-9A75-D1AA7EE7FB26}" presName="gear1srcNode" presStyleLbl="node1" presStyleIdx="0" presStyleCnt="3"/>
      <dgm:spPr/>
      <dgm:t>
        <a:bodyPr/>
        <a:lstStyle/>
        <a:p>
          <a:endParaRPr lang="es-CO"/>
        </a:p>
      </dgm:t>
    </dgm:pt>
    <dgm:pt modelId="{64707972-A6A5-4BDF-858F-8ED2ACACAB18}" type="pres">
      <dgm:prSet presAssocID="{1DA7AF29-DCF7-4314-9A75-D1AA7EE7FB26}" presName="gear1dstNode" presStyleLbl="node1" presStyleIdx="0" presStyleCnt="3"/>
      <dgm:spPr/>
      <dgm:t>
        <a:bodyPr/>
        <a:lstStyle/>
        <a:p>
          <a:endParaRPr lang="es-CO"/>
        </a:p>
      </dgm:t>
    </dgm:pt>
    <dgm:pt modelId="{7BB531CD-3E2F-45CE-A8A6-D9842B9A6C25}" type="pres">
      <dgm:prSet presAssocID="{BED90EE3-DA72-4242-8B09-48EF9330D4A5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887D618A-D8BD-4EEC-8DAB-D23FB42C3393}" type="pres">
      <dgm:prSet presAssocID="{BED90EE3-DA72-4242-8B09-48EF9330D4A5}" presName="gear2srcNode" presStyleLbl="node1" presStyleIdx="1" presStyleCnt="3"/>
      <dgm:spPr/>
      <dgm:t>
        <a:bodyPr/>
        <a:lstStyle/>
        <a:p>
          <a:endParaRPr lang="es-CO"/>
        </a:p>
      </dgm:t>
    </dgm:pt>
    <dgm:pt modelId="{DB336F89-C99B-44CE-8C6A-A92FAA9A27FD}" type="pres">
      <dgm:prSet presAssocID="{BED90EE3-DA72-4242-8B09-48EF9330D4A5}" presName="gear2dstNode" presStyleLbl="node1" presStyleIdx="1" presStyleCnt="3"/>
      <dgm:spPr/>
      <dgm:t>
        <a:bodyPr/>
        <a:lstStyle/>
        <a:p>
          <a:endParaRPr lang="es-CO"/>
        </a:p>
      </dgm:t>
    </dgm:pt>
    <dgm:pt modelId="{48999E10-8880-443E-B4BD-74BC3C31CE1C}" type="pres">
      <dgm:prSet presAssocID="{01F9CF37-3637-49F6-A0A6-CF9294265983}" presName="gear3" presStyleLbl="node1" presStyleIdx="2" presStyleCnt="3"/>
      <dgm:spPr/>
      <dgm:t>
        <a:bodyPr/>
        <a:lstStyle/>
        <a:p>
          <a:endParaRPr lang="es-CO"/>
        </a:p>
      </dgm:t>
    </dgm:pt>
    <dgm:pt modelId="{C1452F34-E978-4B9D-8CAC-AEA83EF8952F}" type="pres">
      <dgm:prSet presAssocID="{01F9CF37-3637-49F6-A0A6-CF929426598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42FA50D-EE65-46E0-BAAE-98F9CBDA6BBC}" type="pres">
      <dgm:prSet presAssocID="{01F9CF37-3637-49F6-A0A6-CF9294265983}" presName="gear3srcNode" presStyleLbl="node1" presStyleIdx="2" presStyleCnt="3"/>
      <dgm:spPr/>
      <dgm:t>
        <a:bodyPr/>
        <a:lstStyle/>
        <a:p>
          <a:endParaRPr lang="es-CO"/>
        </a:p>
      </dgm:t>
    </dgm:pt>
    <dgm:pt modelId="{228971CA-41B3-44DA-91A2-BF9364EC672F}" type="pres">
      <dgm:prSet presAssocID="{01F9CF37-3637-49F6-A0A6-CF9294265983}" presName="gear3dstNode" presStyleLbl="node1" presStyleIdx="2" presStyleCnt="3"/>
      <dgm:spPr/>
      <dgm:t>
        <a:bodyPr/>
        <a:lstStyle/>
        <a:p>
          <a:endParaRPr lang="es-CO"/>
        </a:p>
      </dgm:t>
    </dgm:pt>
    <dgm:pt modelId="{C6074C7B-4FCA-4777-B785-2037AC99F5F7}" type="pres">
      <dgm:prSet presAssocID="{4A39CCB8-7485-4156-BAD0-D4EBD8193A3E}" presName="connector1" presStyleLbl="sibTrans2D1" presStyleIdx="0" presStyleCnt="3"/>
      <dgm:spPr/>
      <dgm:t>
        <a:bodyPr/>
        <a:lstStyle/>
        <a:p>
          <a:endParaRPr lang="es-CO"/>
        </a:p>
      </dgm:t>
    </dgm:pt>
    <dgm:pt modelId="{3DCA7B12-B69E-4C0D-87E8-E0B14AA8851D}" type="pres">
      <dgm:prSet presAssocID="{8AD89F44-13CB-4214-8A4C-09B7065037D4}" presName="connector2" presStyleLbl="sibTrans2D1" presStyleIdx="1" presStyleCnt="3"/>
      <dgm:spPr/>
      <dgm:t>
        <a:bodyPr/>
        <a:lstStyle/>
        <a:p>
          <a:endParaRPr lang="es-CO"/>
        </a:p>
      </dgm:t>
    </dgm:pt>
    <dgm:pt modelId="{77B49BE6-AE0D-463A-B340-EC028717B98F}" type="pres">
      <dgm:prSet presAssocID="{77D11693-356B-467E-9825-334C5D13524F}" presName="connector3" presStyleLbl="sibTrans2D1" presStyleIdx="2" presStyleCnt="3"/>
      <dgm:spPr/>
      <dgm:t>
        <a:bodyPr/>
        <a:lstStyle/>
        <a:p>
          <a:endParaRPr lang="es-CO"/>
        </a:p>
      </dgm:t>
    </dgm:pt>
  </dgm:ptLst>
  <dgm:cxnLst>
    <dgm:cxn modelId="{6F57253B-244D-4448-9E50-BE26A2229726}" type="presOf" srcId="{01F9CF37-3637-49F6-A0A6-CF9294265983}" destId="{48999E10-8880-443E-B4BD-74BC3C31CE1C}" srcOrd="0" destOrd="0" presId="urn:microsoft.com/office/officeart/2005/8/layout/gear1"/>
    <dgm:cxn modelId="{694076F0-BBDB-41F1-8ED3-2C462818ADC0}" srcId="{CE29A112-7291-4B69-BA7A-1C8D5C5FDC36}" destId="{BED90EE3-DA72-4242-8B09-48EF9330D4A5}" srcOrd="1" destOrd="0" parTransId="{AB305FE9-EECC-4C97-A7BF-F96CDA4DBA97}" sibTransId="{8AD89F44-13CB-4214-8A4C-09B7065037D4}"/>
    <dgm:cxn modelId="{4F0CCDDD-259C-4A69-9B62-178FC76EFEEB}" type="presOf" srcId="{BED90EE3-DA72-4242-8B09-48EF9330D4A5}" destId="{DB336F89-C99B-44CE-8C6A-A92FAA9A27FD}" srcOrd="2" destOrd="0" presId="urn:microsoft.com/office/officeart/2005/8/layout/gear1"/>
    <dgm:cxn modelId="{624CA42A-7A75-4646-970B-8CC756911DF6}" type="presOf" srcId="{1DA7AF29-DCF7-4314-9A75-D1AA7EE7FB26}" destId="{64707972-A6A5-4BDF-858F-8ED2ACACAB18}" srcOrd="2" destOrd="0" presId="urn:microsoft.com/office/officeart/2005/8/layout/gear1"/>
    <dgm:cxn modelId="{F8BEB76B-B794-482C-9191-3F1EF7556957}" srcId="{CE29A112-7291-4B69-BA7A-1C8D5C5FDC36}" destId="{01F9CF37-3637-49F6-A0A6-CF9294265983}" srcOrd="2" destOrd="0" parTransId="{B33DF0B9-E0A7-4F0F-A46C-1454C9A09364}" sibTransId="{77D11693-356B-467E-9825-334C5D13524F}"/>
    <dgm:cxn modelId="{D51B08A2-32A2-4ED9-A101-160D77CE6AD1}" type="presOf" srcId="{4A39CCB8-7485-4156-BAD0-D4EBD8193A3E}" destId="{C6074C7B-4FCA-4777-B785-2037AC99F5F7}" srcOrd="0" destOrd="0" presId="urn:microsoft.com/office/officeart/2005/8/layout/gear1"/>
    <dgm:cxn modelId="{9FC43313-236A-4870-BBC2-2B97826FA833}" type="presOf" srcId="{01F9CF37-3637-49F6-A0A6-CF9294265983}" destId="{228971CA-41B3-44DA-91A2-BF9364EC672F}" srcOrd="3" destOrd="0" presId="urn:microsoft.com/office/officeart/2005/8/layout/gear1"/>
    <dgm:cxn modelId="{7B85C9A1-2A85-404F-AF1F-75AC23042F50}" type="presOf" srcId="{8AD89F44-13CB-4214-8A4C-09B7065037D4}" destId="{3DCA7B12-B69E-4C0D-87E8-E0B14AA8851D}" srcOrd="0" destOrd="0" presId="urn:microsoft.com/office/officeart/2005/8/layout/gear1"/>
    <dgm:cxn modelId="{6A491479-DBB5-4991-9679-8DE41AE9F107}" type="presOf" srcId="{1DA7AF29-DCF7-4314-9A75-D1AA7EE7FB26}" destId="{A5A6A346-D7A5-4735-9058-B07654361A65}" srcOrd="1" destOrd="0" presId="urn:microsoft.com/office/officeart/2005/8/layout/gear1"/>
    <dgm:cxn modelId="{5A227AA7-F3DE-4D84-91F0-D7BBF3AFBA6D}" type="presOf" srcId="{01F9CF37-3637-49F6-A0A6-CF9294265983}" destId="{942FA50D-EE65-46E0-BAAE-98F9CBDA6BBC}" srcOrd="2" destOrd="0" presId="urn:microsoft.com/office/officeart/2005/8/layout/gear1"/>
    <dgm:cxn modelId="{FBA500C9-A7F5-4B73-A93F-582E336C2817}" type="presOf" srcId="{01F9CF37-3637-49F6-A0A6-CF9294265983}" destId="{C1452F34-E978-4B9D-8CAC-AEA83EF8952F}" srcOrd="1" destOrd="0" presId="urn:microsoft.com/office/officeart/2005/8/layout/gear1"/>
    <dgm:cxn modelId="{4123CA17-8BE0-4062-ACB5-661CB0057949}" type="presOf" srcId="{77D11693-356B-467E-9825-334C5D13524F}" destId="{77B49BE6-AE0D-463A-B340-EC028717B98F}" srcOrd="0" destOrd="0" presId="urn:microsoft.com/office/officeart/2005/8/layout/gear1"/>
    <dgm:cxn modelId="{4C5B4CC9-997D-4667-BB5D-C660CF73503D}" type="presOf" srcId="{CE29A112-7291-4B69-BA7A-1C8D5C5FDC36}" destId="{F981C47A-DA00-4BE1-975A-24B1F0F27FC6}" srcOrd="0" destOrd="0" presId="urn:microsoft.com/office/officeart/2005/8/layout/gear1"/>
    <dgm:cxn modelId="{BDD22E41-52F0-4172-90B4-6E78124A2BA3}" type="presOf" srcId="{1DA7AF29-DCF7-4314-9A75-D1AA7EE7FB26}" destId="{CF64012D-7EAA-40F5-AAAD-73938F2128F6}" srcOrd="0" destOrd="0" presId="urn:microsoft.com/office/officeart/2005/8/layout/gear1"/>
    <dgm:cxn modelId="{5E8B2103-D072-4CB0-9B40-50EAAF9DB1A3}" srcId="{CE29A112-7291-4B69-BA7A-1C8D5C5FDC36}" destId="{1DA7AF29-DCF7-4314-9A75-D1AA7EE7FB26}" srcOrd="0" destOrd="0" parTransId="{51C8D980-D513-4F8A-9692-47FC814FA623}" sibTransId="{4A39CCB8-7485-4156-BAD0-D4EBD8193A3E}"/>
    <dgm:cxn modelId="{CDF2BAE9-DDB4-46A5-A3CC-EA874F819ADD}" type="presOf" srcId="{BED90EE3-DA72-4242-8B09-48EF9330D4A5}" destId="{887D618A-D8BD-4EEC-8DAB-D23FB42C3393}" srcOrd="1" destOrd="0" presId="urn:microsoft.com/office/officeart/2005/8/layout/gear1"/>
    <dgm:cxn modelId="{76AEA570-F619-40A4-AEF3-D9E0AAE7E71D}" type="presOf" srcId="{BED90EE3-DA72-4242-8B09-48EF9330D4A5}" destId="{7BB531CD-3E2F-45CE-A8A6-D9842B9A6C25}" srcOrd="0" destOrd="0" presId="urn:microsoft.com/office/officeart/2005/8/layout/gear1"/>
    <dgm:cxn modelId="{139E95FA-F67B-4F68-8EE7-0389009C54B2}" type="presParOf" srcId="{F981C47A-DA00-4BE1-975A-24B1F0F27FC6}" destId="{CF64012D-7EAA-40F5-AAAD-73938F2128F6}" srcOrd="0" destOrd="0" presId="urn:microsoft.com/office/officeart/2005/8/layout/gear1"/>
    <dgm:cxn modelId="{65976ED4-A542-45A0-AE2F-9D52B37E20DE}" type="presParOf" srcId="{F981C47A-DA00-4BE1-975A-24B1F0F27FC6}" destId="{A5A6A346-D7A5-4735-9058-B07654361A65}" srcOrd="1" destOrd="0" presId="urn:microsoft.com/office/officeart/2005/8/layout/gear1"/>
    <dgm:cxn modelId="{00DE964D-C316-43E6-9A9B-D9216DFA806E}" type="presParOf" srcId="{F981C47A-DA00-4BE1-975A-24B1F0F27FC6}" destId="{64707972-A6A5-4BDF-858F-8ED2ACACAB18}" srcOrd="2" destOrd="0" presId="urn:microsoft.com/office/officeart/2005/8/layout/gear1"/>
    <dgm:cxn modelId="{754815FE-441F-4CC9-96BB-7B94E3E01A1F}" type="presParOf" srcId="{F981C47A-DA00-4BE1-975A-24B1F0F27FC6}" destId="{7BB531CD-3E2F-45CE-A8A6-D9842B9A6C25}" srcOrd="3" destOrd="0" presId="urn:microsoft.com/office/officeart/2005/8/layout/gear1"/>
    <dgm:cxn modelId="{19F9C645-AF2A-4C09-A51A-7CAD1D975A54}" type="presParOf" srcId="{F981C47A-DA00-4BE1-975A-24B1F0F27FC6}" destId="{887D618A-D8BD-4EEC-8DAB-D23FB42C3393}" srcOrd="4" destOrd="0" presId="urn:microsoft.com/office/officeart/2005/8/layout/gear1"/>
    <dgm:cxn modelId="{040671FC-4FEC-4F7D-B39C-71522E7C16F2}" type="presParOf" srcId="{F981C47A-DA00-4BE1-975A-24B1F0F27FC6}" destId="{DB336F89-C99B-44CE-8C6A-A92FAA9A27FD}" srcOrd="5" destOrd="0" presId="urn:microsoft.com/office/officeart/2005/8/layout/gear1"/>
    <dgm:cxn modelId="{B4E3236F-8068-43D5-9F3A-D5B1E1CBCB41}" type="presParOf" srcId="{F981C47A-DA00-4BE1-975A-24B1F0F27FC6}" destId="{48999E10-8880-443E-B4BD-74BC3C31CE1C}" srcOrd="6" destOrd="0" presId="urn:microsoft.com/office/officeart/2005/8/layout/gear1"/>
    <dgm:cxn modelId="{9D4606F3-A2A3-4C27-8284-F7EA8180D4FB}" type="presParOf" srcId="{F981C47A-DA00-4BE1-975A-24B1F0F27FC6}" destId="{C1452F34-E978-4B9D-8CAC-AEA83EF8952F}" srcOrd="7" destOrd="0" presId="urn:microsoft.com/office/officeart/2005/8/layout/gear1"/>
    <dgm:cxn modelId="{5E17004A-69B8-4B40-A917-A2D738B01A9B}" type="presParOf" srcId="{F981C47A-DA00-4BE1-975A-24B1F0F27FC6}" destId="{942FA50D-EE65-46E0-BAAE-98F9CBDA6BBC}" srcOrd="8" destOrd="0" presId="urn:microsoft.com/office/officeart/2005/8/layout/gear1"/>
    <dgm:cxn modelId="{D8E8CBB8-2CB1-43D6-B8C7-643C3EBD0F85}" type="presParOf" srcId="{F981C47A-DA00-4BE1-975A-24B1F0F27FC6}" destId="{228971CA-41B3-44DA-91A2-BF9364EC672F}" srcOrd="9" destOrd="0" presId="urn:microsoft.com/office/officeart/2005/8/layout/gear1"/>
    <dgm:cxn modelId="{804ABF8D-6902-470C-8F07-1D8611483DB3}" type="presParOf" srcId="{F981C47A-DA00-4BE1-975A-24B1F0F27FC6}" destId="{C6074C7B-4FCA-4777-B785-2037AC99F5F7}" srcOrd="10" destOrd="0" presId="urn:microsoft.com/office/officeart/2005/8/layout/gear1"/>
    <dgm:cxn modelId="{19927557-89BE-4365-A4D0-0BFC4CF6278E}" type="presParOf" srcId="{F981C47A-DA00-4BE1-975A-24B1F0F27FC6}" destId="{3DCA7B12-B69E-4C0D-87E8-E0B14AA8851D}" srcOrd="11" destOrd="0" presId="urn:microsoft.com/office/officeart/2005/8/layout/gear1"/>
    <dgm:cxn modelId="{7D6A357E-E879-4DA8-B923-DBF39066707F}" type="presParOf" srcId="{F981C47A-DA00-4BE1-975A-24B1F0F27FC6}" destId="{77B49BE6-AE0D-463A-B340-EC028717B98F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15F2B50-580E-4444-8B57-F619CBAA1246}" type="doc">
      <dgm:prSet loTypeId="urn:microsoft.com/office/officeart/2005/8/layout/hierarchy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CO"/>
        </a:p>
      </dgm:t>
    </dgm:pt>
    <dgm:pt modelId="{1A600827-A554-407D-9CAD-ECECD4C2293B}">
      <dgm:prSet phldrT="[Texto]"/>
      <dgm:spPr/>
      <dgm:t>
        <a:bodyPr/>
        <a:lstStyle/>
        <a:p>
          <a:r>
            <a:rPr lang="es-CO" dirty="0" smtClean="0"/>
            <a:t>MECI</a:t>
          </a:r>
          <a:endParaRPr lang="es-CO" dirty="0"/>
        </a:p>
      </dgm:t>
    </dgm:pt>
    <dgm:pt modelId="{F0B5C76A-6216-4611-A492-E1C8E104163F}" type="parTrans" cxnId="{179A9A45-633A-4AF3-874F-5C3DC0497847}">
      <dgm:prSet/>
      <dgm:spPr/>
      <dgm:t>
        <a:bodyPr/>
        <a:lstStyle/>
        <a:p>
          <a:endParaRPr lang="es-CO"/>
        </a:p>
      </dgm:t>
    </dgm:pt>
    <dgm:pt modelId="{8BD1B614-9AB8-40F5-B6A2-EFAF184299CA}" type="sibTrans" cxnId="{179A9A45-633A-4AF3-874F-5C3DC0497847}">
      <dgm:prSet/>
      <dgm:spPr/>
      <dgm:t>
        <a:bodyPr/>
        <a:lstStyle/>
        <a:p>
          <a:endParaRPr lang="es-CO"/>
        </a:p>
      </dgm:t>
    </dgm:pt>
    <dgm:pt modelId="{4298BA28-F889-4394-B3F0-67B305F90418}">
      <dgm:prSet phldrT="[Texto]" custT="1"/>
      <dgm:spPr/>
      <dgm:t>
        <a:bodyPr/>
        <a:lstStyle/>
        <a:p>
          <a:pPr algn="l"/>
          <a:r>
            <a:rPr lang="es-CO" sz="3200" dirty="0" smtClean="0"/>
            <a:t>3</a:t>
          </a:r>
          <a:r>
            <a:rPr lang="es-CO" sz="2400" dirty="0" smtClean="0"/>
            <a:t> Subsistemas</a:t>
          </a:r>
          <a:endParaRPr lang="es-CO" sz="2400" dirty="0"/>
        </a:p>
      </dgm:t>
    </dgm:pt>
    <dgm:pt modelId="{BEA00550-0641-414E-9BB4-580D0A6A65D9}" type="parTrans" cxnId="{B73FBEED-87BA-4412-A7E0-3F4F5F668235}">
      <dgm:prSet/>
      <dgm:spPr/>
      <dgm:t>
        <a:bodyPr/>
        <a:lstStyle/>
        <a:p>
          <a:endParaRPr lang="es-CO"/>
        </a:p>
      </dgm:t>
    </dgm:pt>
    <dgm:pt modelId="{EA2B6F1D-F5D9-4603-9BA4-B1262DFCEF38}" type="sibTrans" cxnId="{B73FBEED-87BA-4412-A7E0-3F4F5F668235}">
      <dgm:prSet/>
      <dgm:spPr/>
      <dgm:t>
        <a:bodyPr/>
        <a:lstStyle/>
        <a:p>
          <a:endParaRPr lang="es-CO"/>
        </a:p>
      </dgm:t>
    </dgm:pt>
    <dgm:pt modelId="{C52972A7-7030-44EA-AB47-6E98302F6712}">
      <dgm:prSet phldrT="[Texto]" custT="1"/>
      <dgm:spPr/>
      <dgm:t>
        <a:bodyPr/>
        <a:lstStyle/>
        <a:p>
          <a:pPr algn="l"/>
          <a:r>
            <a:rPr lang="es-CO" sz="3200" dirty="0" smtClean="0"/>
            <a:t>9</a:t>
          </a:r>
          <a:r>
            <a:rPr lang="es-CO" sz="2400" dirty="0" smtClean="0"/>
            <a:t> Componentes</a:t>
          </a:r>
          <a:endParaRPr lang="es-CO" sz="2400" dirty="0"/>
        </a:p>
      </dgm:t>
    </dgm:pt>
    <dgm:pt modelId="{9492F07D-F92A-4E8B-83CC-7B7D03405238}" type="parTrans" cxnId="{872A5C48-B54B-4CE8-BF10-6F2B136C03DA}">
      <dgm:prSet/>
      <dgm:spPr/>
      <dgm:t>
        <a:bodyPr/>
        <a:lstStyle/>
        <a:p>
          <a:endParaRPr lang="es-CO"/>
        </a:p>
      </dgm:t>
    </dgm:pt>
    <dgm:pt modelId="{1E1CC961-7545-44EE-898A-422276FA8A25}" type="sibTrans" cxnId="{872A5C48-B54B-4CE8-BF10-6F2B136C03DA}">
      <dgm:prSet/>
      <dgm:spPr/>
      <dgm:t>
        <a:bodyPr/>
        <a:lstStyle/>
        <a:p>
          <a:endParaRPr lang="es-CO"/>
        </a:p>
      </dgm:t>
    </dgm:pt>
    <dgm:pt modelId="{4565B2C5-6A97-4D0A-81F3-176DCF109531}">
      <dgm:prSet phldrT="[Texto]"/>
      <dgm:spPr/>
      <dgm:t>
        <a:bodyPr/>
        <a:lstStyle/>
        <a:p>
          <a:r>
            <a:rPr lang="es-CO" u="sng" dirty="0" smtClean="0"/>
            <a:t>MECI ACTUALIZADO</a:t>
          </a:r>
          <a:endParaRPr lang="es-CO" u="sng" dirty="0"/>
        </a:p>
      </dgm:t>
    </dgm:pt>
    <dgm:pt modelId="{82D3CB1E-54DD-423C-83BC-1F5BEBC26CD4}" type="parTrans" cxnId="{2967E8B0-F594-4232-806F-5DD77E05C276}">
      <dgm:prSet/>
      <dgm:spPr/>
      <dgm:t>
        <a:bodyPr/>
        <a:lstStyle/>
        <a:p>
          <a:endParaRPr lang="es-CO"/>
        </a:p>
      </dgm:t>
    </dgm:pt>
    <dgm:pt modelId="{EC5435C8-3753-4214-9179-B5FF333FE977}" type="sibTrans" cxnId="{2967E8B0-F594-4232-806F-5DD77E05C276}">
      <dgm:prSet/>
      <dgm:spPr/>
      <dgm:t>
        <a:bodyPr/>
        <a:lstStyle/>
        <a:p>
          <a:endParaRPr lang="es-CO"/>
        </a:p>
      </dgm:t>
    </dgm:pt>
    <dgm:pt modelId="{17956426-CA05-4F30-BDEA-E7388FC98065}">
      <dgm:prSet phldrT="[Texto]" custT="1"/>
      <dgm:spPr/>
      <dgm:t>
        <a:bodyPr/>
        <a:lstStyle/>
        <a:p>
          <a:pPr algn="l">
            <a:spcAft>
              <a:spcPts val="600"/>
            </a:spcAft>
          </a:pPr>
          <a:r>
            <a:rPr lang="es-CO" sz="3200" dirty="0" smtClean="0"/>
            <a:t>2</a:t>
          </a:r>
          <a:r>
            <a:rPr lang="es-CO" sz="2400" dirty="0" smtClean="0"/>
            <a:t> Módulos, </a:t>
          </a:r>
        </a:p>
        <a:p>
          <a:pPr algn="l">
            <a:spcAft>
              <a:spcPct val="35000"/>
            </a:spcAft>
          </a:pPr>
          <a:r>
            <a:rPr lang="es-CO" sz="3200" dirty="0" smtClean="0"/>
            <a:t>1</a:t>
          </a:r>
          <a:r>
            <a:rPr lang="es-CO" sz="2400" dirty="0" smtClean="0"/>
            <a:t> Eje Transversal</a:t>
          </a:r>
          <a:endParaRPr lang="es-CO" sz="2400" dirty="0"/>
        </a:p>
      </dgm:t>
    </dgm:pt>
    <dgm:pt modelId="{2BD0B01F-CEEB-4D11-89C0-3782B3B0F25E}" type="parTrans" cxnId="{F6FDCEF6-DC41-46B5-8C8B-B79051BE9E4E}">
      <dgm:prSet/>
      <dgm:spPr/>
      <dgm:t>
        <a:bodyPr/>
        <a:lstStyle/>
        <a:p>
          <a:endParaRPr lang="es-CO"/>
        </a:p>
      </dgm:t>
    </dgm:pt>
    <dgm:pt modelId="{E573A60A-BE7D-4494-BC58-F63BAAAAD7A5}" type="sibTrans" cxnId="{F6FDCEF6-DC41-46B5-8C8B-B79051BE9E4E}">
      <dgm:prSet/>
      <dgm:spPr/>
      <dgm:t>
        <a:bodyPr/>
        <a:lstStyle/>
        <a:p>
          <a:endParaRPr lang="es-CO"/>
        </a:p>
      </dgm:t>
    </dgm:pt>
    <dgm:pt modelId="{95E14783-C45F-4BEC-8AEB-75157784EE3A}">
      <dgm:prSet phldrT="[Texto]" custT="1"/>
      <dgm:spPr/>
      <dgm:t>
        <a:bodyPr/>
        <a:lstStyle/>
        <a:p>
          <a:pPr algn="l"/>
          <a:r>
            <a:rPr lang="es-CO" sz="2900" dirty="0" smtClean="0"/>
            <a:t>6 </a:t>
          </a:r>
          <a:r>
            <a:rPr lang="es-CO" sz="2400" dirty="0" smtClean="0"/>
            <a:t>Componentes</a:t>
          </a:r>
          <a:endParaRPr lang="es-CO" sz="2400" dirty="0"/>
        </a:p>
      </dgm:t>
    </dgm:pt>
    <dgm:pt modelId="{A44C4885-AC34-4E4C-8FB1-05C98C18574C}" type="parTrans" cxnId="{D8EA8BAD-55C3-4E03-89D0-8F62339BAE9C}">
      <dgm:prSet/>
      <dgm:spPr/>
      <dgm:t>
        <a:bodyPr/>
        <a:lstStyle/>
        <a:p>
          <a:endParaRPr lang="es-CO"/>
        </a:p>
      </dgm:t>
    </dgm:pt>
    <dgm:pt modelId="{BE93C351-5596-48F3-BB2F-6E7B42B57CFE}" type="sibTrans" cxnId="{D8EA8BAD-55C3-4E03-89D0-8F62339BAE9C}">
      <dgm:prSet/>
      <dgm:spPr/>
      <dgm:t>
        <a:bodyPr/>
        <a:lstStyle/>
        <a:p>
          <a:endParaRPr lang="es-CO"/>
        </a:p>
      </dgm:t>
    </dgm:pt>
    <dgm:pt modelId="{57A7F942-5972-44CA-960D-D2F2D36D4EE7}">
      <dgm:prSet phldrT="[Texto]" custT="1"/>
      <dgm:spPr/>
      <dgm:t>
        <a:bodyPr/>
        <a:lstStyle/>
        <a:p>
          <a:pPr algn="l"/>
          <a:r>
            <a:rPr lang="es-CO" sz="3200" dirty="0" smtClean="0"/>
            <a:t>29</a:t>
          </a:r>
          <a:r>
            <a:rPr lang="es-CO" sz="2400" dirty="0" smtClean="0"/>
            <a:t> Elementos de Control</a:t>
          </a:r>
          <a:endParaRPr lang="es-CO" sz="2400" dirty="0"/>
        </a:p>
      </dgm:t>
    </dgm:pt>
    <dgm:pt modelId="{8A403B5A-DF62-4BB0-8EDA-9BDEFDC813E0}" type="parTrans" cxnId="{E5838FD1-59D8-44BF-AF8B-D73DE70E534E}">
      <dgm:prSet/>
      <dgm:spPr/>
      <dgm:t>
        <a:bodyPr/>
        <a:lstStyle/>
        <a:p>
          <a:endParaRPr lang="es-CO"/>
        </a:p>
      </dgm:t>
    </dgm:pt>
    <dgm:pt modelId="{49A6501B-32CB-492E-8841-E747E1C4C5BE}" type="sibTrans" cxnId="{E5838FD1-59D8-44BF-AF8B-D73DE70E534E}">
      <dgm:prSet/>
      <dgm:spPr/>
      <dgm:t>
        <a:bodyPr/>
        <a:lstStyle/>
        <a:p>
          <a:endParaRPr lang="es-CO"/>
        </a:p>
      </dgm:t>
    </dgm:pt>
    <dgm:pt modelId="{86168FAA-E293-4CB4-8BDE-D94DA508462E}">
      <dgm:prSet phldrT="[Texto]" custT="1"/>
      <dgm:spPr/>
      <dgm:t>
        <a:bodyPr/>
        <a:lstStyle/>
        <a:p>
          <a:pPr algn="l"/>
          <a:r>
            <a:rPr lang="es-CO" sz="2900" dirty="0" smtClean="0"/>
            <a:t>13 </a:t>
          </a:r>
          <a:r>
            <a:rPr lang="es-CO" sz="2400" dirty="0" smtClean="0"/>
            <a:t>Elementos de Control</a:t>
          </a:r>
          <a:endParaRPr lang="es-CO" sz="2400" dirty="0"/>
        </a:p>
      </dgm:t>
    </dgm:pt>
    <dgm:pt modelId="{F168EF33-CF2B-44A0-BD82-5F1CA0F1B10E}" type="parTrans" cxnId="{A95A6346-7680-43E1-8956-69B1B693230B}">
      <dgm:prSet/>
      <dgm:spPr/>
      <dgm:t>
        <a:bodyPr/>
        <a:lstStyle/>
        <a:p>
          <a:endParaRPr lang="es-CO"/>
        </a:p>
      </dgm:t>
    </dgm:pt>
    <dgm:pt modelId="{4870755D-D6F1-4BB2-8598-A1AC954D9B9C}" type="sibTrans" cxnId="{A95A6346-7680-43E1-8956-69B1B693230B}">
      <dgm:prSet/>
      <dgm:spPr/>
      <dgm:t>
        <a:bodyPr/>
        <a:lstStyle/>
        <a:p>
          <a:endParaRPr lang="es-CO"/>
        </a:p>
      </dgm:t>
    </dgm:pt>
    <dgm:pt modelId="{A502A326-5451-4643-9CAE-08249554F461}" type="pres">
      <dgm:prSet presAssocID="{915F2B50-580E-4444-8B57-F619CBAA124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CO"/>
        </a:p>
      </dgm:t>
    </dgm:pt>
    <dgm:pt modelId="{AC91C99B-DE8B-4DF0-B37A-FD5784C90E71}" type="pres">
      <dgm:prSet presAssocID="{1A600827-A554-407D-9CAD-ECECD4C2293B}" presName="root" presStyleCnt="0"/>
      <dgm:spPr/>
    </dgm:pt>
    <dgm:pt modelId="{79ECC942-97FA-4BB7-A795-ACC2B60493DE}" type="pres">
      <dgm:prSet presAssocID="{1A600827-A554-407D-9CAD-ECECD4C2293B}" presName="rootComposite" presStyleCnt="0"/>
      <dgm:spPr/>
    </dgm:pt>
    <dgm:pt modelId="{86050A2E-51F4-4F4F-AB79-A93298E32D51}" type="pres">
      <dgm:prSet presAssocID="{1A600827-A554-407D-9CAD-ECECD4C2293B}" presName="rootText" presStyleLbl="node1" presStyleIdx="0" presStyleCnt="2" custScaleX="182359" custLinFactNeighborX="7780" custLinFactNeighborY="-503"/>
      <dgm:spPr/>
      <dgm:t>
        <a:bodyPr/>
        <a:lstStyle/>
        <a:p>
          <a:endParaRPr lang="es-CO"/>
        </a:p>
      </dgm:t>
    </dgm:pt>
    <dgm:pt modelId="{1F646DE1-0C9B-4921-A97C-7C5B5D83B5C1}" type="pres">
      <dgm:prSet presAssocID="{1A600827-A554-407D-9CAD-ECECD4C2293B}" presName="rootConnector" presStyleLbl="node1" presStyleIdx="0" presStyleCnt="2"/>
      <dgm:spPr/>
      <dgm:t>
        <a:bodyPr/>
        <a:lstStyle/>
        <a:p>
          <a:endParaRPr lang="es-CO"/>
        </a:p>
      </dgm:t>
    </dgm:pt>
    <dgm:pt modelId="{EC147B8E-10EA-4CE9-BDAB-780FA1EBB0C8}" type="pres">
      <dgm:prSet presAssocID="{1A600827-A554-407D-9CAD-ECECD4C2293B}" presName="childShape" presStyleCnt="0"/>
      <dgm:spPr/>
    </dgm:pt>
    <dgm:pt modelId="{A46CE955-F992-4106-B5CD-7A2A2603B11D}" type="pres">
      <dgm:prSet presAssocID="{BEA00550-0641-414E-9BB4-580D0A6A65D9}" presName="Name13" presStyleLbl="parChTrans1D2" presStyleIdx="0" presStyleCnt="6"/>
      <dgm:spPr/>
      <dgm:t>
        <a:bodyPr/>
        <a:lstStyle/>
        <a:p>
          <a:endParaRPr lang="es-CO"/>
        </a:p>
      </dgm:t>
    </dgm:pt>
    <dgm:pt modelId="{4A58B3E3-CB81-480F-98F0-5BB0C92ED256}" type="pres">
      <dgm:prSet presAssocID="{4298BA28-F889-4394-B3F0-67B305F90418}" presName="childText" presStyleLbl="bgAcc1" presStyleIdx="0" presStyleCnt="6" custScaleX="183105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A45CBB6-8E23-45ED-AB1E-D11ACFC4FDA4}" type="pres">
      <dgm:prSet presAssocID="{9492F07D-F92A-4E8B-83CC-7B7D03405238}" presName="Name13" presStyleLbl="parChTrans1D2" presStyleIdx="1" presStyleCnt="6"/>
      <dgm:spPr/>
      <dgm:t>
        <a:bodyPr/>
        <a:lstStyle/>
        <a:p>
          <a:endParaRPr lang="es-CO"/>
        </a:p>
      </dgm:t>
    </dgm:pt>
    <dgm:pt modelId="{01291C65-5F5D-4B0A-9B9E-1A5323A7EFF8}" type="pres">
      <dgm:prSet presAssocID="{C52972A7-7030-44EA-AB47-6E98302F6712}" presName="childText" presStyleLbl="bgAcc1" presStyleIdx="1" presStyleCnt="6" custScaleX="18420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5C4FE3CE-A2CB-4073-82D3-81E78029882A}" type="pres">
      <dgm:prSet presAssocID="{8A403B5A-DF62-4BB0-8EDA-9BDEFDC813E0}" presName="Name13" presStyleLbl="parChTrans1D2" presStyleIdx="2" presStyleCnt="6"/>
      <dgm:spPr/>
      <dgm:t>
        <a:bodyPr/>
        <a:lstStyle/>
        <a:p>
          <a:endParaRPr lang="es-CO"/>
        </a:p>
      </dgm:t>
    </dgm:pt>
    <dgm:pt modelId="{179EAC3A-97CD-4DDA-B510-97E9A5E7C09B}" type="pres">
      <dgm:prSet presAssocID="{57A7F942-5972-44CA-960D-D2F2D36D4EE7}" presName="childText" presStyleLbl="bgAcc1" presStyleIdx="2" presStyleCnt="6" custScaleX="18310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9FF748C-442B-44DD-96AD-7A930D75A2F5}" type="pres">
      <dgm:prSet presAssocID="{4565B2C5-6A97-4D0A-81F3-176DCF109531}" presName="root" presStyleCnt="0"/>
      <dgm:spPr/>
    </dgm:pt>
    <dgm:pt modelId="{32B6EFBB-E518-4A8E-8FB9-D50EB3B0DE08}" type="pres">
      <dgm:prSet presAssocID="{4565B2C5-6A97-4D0A-81F3-176DCF109531}" presName="rootComposite" presStyleCnt="0"/>
      <dgm:spPr/>
    </dgm:pt>
    <dgm:pt modelId="{819F0ADA-7784-4AF9-AC61-12FDB6394944}" type="pres">
      <dgm:prSet presAssocID="{4565B2C5-6A97-4D0A-81F3-176DCF109531}" presName="rootText" presStyleLbl="node1" presStyleIdx="1" presStyleCnt="2" custScaleX="200230" custLinFactNeighborX="3176" custLinFactNeighborY="-108"/>
      <dgm:spPr/>
      <dgm:t>
        <a:bodyPr/>
        <a:lstStyle/>
        <a:p>
          <a:endParaRPr lang="es-CO"/>
        </a:p>
      </dgm:t>
    </dgm:pt>
    <dgm:pt modelId="{31FFE7C6-3185-4BCB-B2ED-C0FAE6FC7F26}" type="pres">
      <dgm:prSet presAssocID="{4565B2C5-6A97-4D0A-81F3-176DCF109531}" presName="rootConnector" presStyleLbl="node1" presStyleIdx="1" presStyleCnt="2"/>
      <dgm:spPr/>
      <dgm:t>
        <a:bodyPr/>
        <a:lstStyle/>
        <a:p>
          <a:endParaRPr lang="es-CO"/>
        </a:p>
      </dgm:t>
    </dgm:pt>
    <dgm:pt modelId="{1F972AFC-692D-4DC9-AB85-9428E80B376A}" type="pres">
      <dgm:prSet presAssocID="{4565B2C5-6A97-4D0A-81F3-176DCF109531}" presName="childShape" presStyleCnt="0"/>
      <dgm:spPr/>
    </dgm:pt>
    <dgm:pt modelId="{A90BB8C0-1854-49E4-A47F-0F9752B04631}" type="pres">
      <dgm:prSet presAssocID="{2BD0B01F-CEEB-4D11-89C0-3782B3B0F25E}" presName="Name13" presStyleLbl="parChTrans1D2" presStyleIdx="3" presStyleCnt="6"/>
      <dgm:spPr/>
      <dgm:t>
        <a:bodyPr/>
        <a:lstStyle/>
        <a:p>
          <a:endParaRPr lang="es-CO"/>
        </a:p>
      </dgm:t>
    </dgm:pt>
    <dgm:pt modelId="{43F2E653-D0D3-4503-B143-8E66B4660CAF}" type="pres">
      <dgm:prSet presAssocID="{17956426-CA05-4F30-BDEA-E7388FC98065}" presName="childText" presStyleLbl="bgAcc1" presStyleIdx="3" presStyleCnt="6" custScaleX="201300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63D4760-8C33-42B5-BD0E-643E26FCCB65}" type="pres">
      <dgm:prSet presAssocID="{A44C4885-AC34-4E4C-8FB1-05C98C18574C}" presName="Name13" presStyleLbl="parChTrans1D2" presStyleIdx="4" presStyleCnt="6"/>
      <dgm:spPr/>
      <dgm:t>
        <a:bodyPr/>
        <a:lstStyle/>
        <a:p>
          <a:endParaRPr lang="es-CO"/>
        </a:p>
      </dgm:t>
    </dgm:pt>
    <dgm:pt modelId="{FF969F09-9275-416F-8971-01114C05A94D}" type="pres">
      <dgm:prSet presAssocID="{95E14783-C45F-4BEC-8AEB-75157784EE3A}" presName="childText" presStyleLbl="bgAcc1" presStyleIdx="4" presStyleCnt="6" custScaleX="201300" custLinFactNeighborX="547" custLinFactNeighborY="2838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C9966BEE-FF32-449F-AA68-A8AE9008CB1D}" type="pres">
      <dgm:prSet presAssocID="{F168EF33-CF2B-44A0-BD82-5F1CA0F1B10E}" presName="Name13" presStyleLbl="parChTrans1D2" presStyleIdx="5" presStyleCnt="6"/>
      <dgm:spPr/>
      <dgm:t>
        <a:bodyPr/>
        <a:lstStyle/>
        <a:p>
          <a:endParaRPr lang="es-CO"/>
        </a:p>
      </dgm:t>
    </dgm:pt>
    <dgm:pt modelId="{7A9E955D-A0A8-468F-B4EF-269687EFB933}" type="pres">
      <dgm:prSet presAssocID="{86168FAA-E293-4CB4-8BDE-D94DA508462E}" presName="childText" presStyleLbl="bgAcc1" presStyleIdx="5" presStyleCnt="6" custScaleX="200849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A969094B-A766-4196-B10B-E92ABABB2C9C}" type="presOf" srcId="{C52972A7-7030-44EA-AB47-6E98302F6712}" destId="{01291C65-5F5D-4B0A-9B9E-1A5323A7EFF8}" srcOrd="0" destOrd="0" presId="urn:microsoft.com/office/officeart/2005/8/layout/hierarchy3"/>
    <dgm:cxn modelId="{CE626904-7AF4-432D-B228-D65AE0252A1A}" type="presOf" srcId="{915F2B50-580E-4444-8B57-F619CBAA1246}" destId="{A502A326-5451-4643-9CAE-08249554F461}" srcOrd="0" destOrd="0" presId="urn:microsoft.com/office/officeart/2005/8/layout/hierarchy3"/>
    <dgm:cxn modelId="{E5838FD1-59D8-44BF-AF8B-D73DE70E534E}" srcId="{1A600827-A554-407D-9CAD-ECECD4C2293B}" destId="{57A7F942-5972-44CA-960D-D2F2D36D4EE7}" srcOrd="2" destOrd="0" parTransId="{8A403B5A-DF62-4BB0-8EDA-9BDEFDC813E0}" sibTransId="{49A6501B-32CB-492E-8841-E747E1C4C5BE}"/>
    <dgm:cxn modelId="{9936E510-3BFE-4469-BC06-A08928C19463}" type="presOf" srcId="{A44C4885-AC34-4E4C-8FB1-05C98C18574C}" destId="{763D4760-8C33-42B5-BD0E-643E26FCCB65}" srcOrd="0" destOrd="0" presId="urn:microsoft.com/office/officeart/2005/8/layout/hierarchy3"/>
    <dgm:cxn modelId="{99A6B99C-5170-46C0-840E-AA8F693E7F3C}" type="presOf" srcId="{1A600827-A554-407D-9CAD-ECECD4C2293B}" destId="{1F646DE1-0C9B-4921-A97C-7C5B5D83B5C1}" srcOrd="1" destOrd="0" presId="urn:microsoft.com/office/officeart/2005/8/layout/hierarchy3"/>
    <dgm:cxn modelId="{775CB4DF-1222-4034-9C78-C583408EFC6F}" type="presOf" srcId="{17956426-CA05-4F30-BDEA-E7388FC98065}" destId="{43F2E653-D0D3-4503-B143-8E66B4660CAF}" srcOrd="0" destOrd="0" presId="urn:microsoft.com/office/officeart/2005/8/layout/hierarchy3"/>
    <dgm:cxn modelId="{C7BA9764-B66E-45AD-984D-4C76CAC1ED58}" type="presOf" srcId="{9492F07D-F92A-4E8B-83CC-7B7D03405238}" destId="{5A45CBB6-8E23-45ED-AB1E-D11ACFC4FDA4}" srcOrd="0" destOrd="0" presId="urn:microsoft.com/office/officeart/2005/8/layout/hierarchy3"/>
    <dgm:cxn modelId="{AD64E66A-8105-4035-934A-59BC9122F5ED}" type="presOf" srcId="{4565B2C5-6A97-4D0A-81F3-176DCF109531}" destId="{31FFE7C6-3185-4BCB-B2ED-C0FAE6FC7F26}" srcOrd="1" destOrd="0" presId="urn:microsoft.com/office/officeart/2005/8/layout/hierarchy3"/>
    <dgm:cxn modelId="{9FF5455F-DE3A-4E13-BC7D-74B811F090FA}" type="presOf" srcId="{4565B2C5-6A97-4D0A-81F3-176DCF109531}" destId="{819F0ADA-7784-4AF9-AC61-12FDB6394944}" srcOrd="0" destOrd="0" presId="urn:microsoft.com/office/officeart/2005/8/layout/hierarchy3"/>
    <dgm:cxn modelId="{99953B65-9AA7-4E38-8DCF-4FB33113A8D7}" type="presOf" srcId="{95E14783-C45F-4BEC-8AEB-75157784EE3A}" destId="{FF969F09-9275-416F-8971-01114C05A94D}" srcOrd="0" destOrd="0" presId="urn:microsoft.com/office/officeart/2005/8/layout/hierarchy3"/>
    <dgm:cxn modelId="{51C1DDED-0919-4A27-8638-9213C0D1FF63}" type="presOf" srcId="{F168EF33-CF2B-44A0-BD82-5F1CA0F1B10E}" destId="{C9966BEE-FF32-449F-AA68-A8AE9008CB1D}" srcOrd="0" destOrd="0" presId="urn:microsoft.com/office/officeart/2005/8/layout/hierarchy3"/>
    <dgm:cxn modelId="{88500C7D-4F9F-487F-9A9C-F7BE5932EEAB}" type="presOf" srcId="{57A7F942-5972-44CA-960D-D2F2D36D4EE7}" destId="{179EAC3A-97CD-4DDA-B510-97E9A5E7C09B}" srcOrd="0" destOrd="0" presId="urn:microsoft.com/office/officeart/2005/8/layout/hierarchy3"/>
    <dgm:cxn modelId="{626C3B53-46DB-42E8-B569-9399A073E01C}" type="presOf" srcId="{86168FAA-E293-4CB4-8BDE-D94DA508462E}" destId="{7A9E955D-A0A8-468F-B4EF-269687EFB933}" srcOrd="0" destOrd="0" presId="urn:microsoft.com/office/officeart/2005/8/layout/hierarchy3"/>
    <dgm:cxn modelId="{179A9A45-633A-4AF3-874F-5C3DC0497847}" srcId="{915F2B50-580E-4444-8B57-F619CBAA1246}" destId="{1A600827-A554-407D-9CAD-ECECD4C2293B}" srcOrd="0" destOrd="0" parTransId="{F0B5C76A-6216-4611-A492-E1C8E104163F}" sibTransId="{8BD1B614-9AB8-40F5-B6A2-EFAF184299CA}"/>
    <dgm:cxn modelId="{1659FAAA-477E-45FD-BC3A-F576F2CF1C60}" type="presOf" srcId="{8A403B5A-DF62-4BB0-8EDA-9BDEFDC813E0}" destId="{5C4FE3CE-A2CB-4073-82D3-81E78029882A}" srcOrd="0" destOrd="0" presId="urn:microsoft.com/office/officeart/2005/8/layout/hierarchy3"/>
    <dgm:cxn modelId="{B73FBEED-87BA-4412-A7E0-3F4F5F668235}" srcId="{1A600827-A554-407D-9CAD-ECECD4C2293B}" destId="{4298BA28-F889-4394-B3F0-67B305F90418}" srcOrd="0" destOrd="0" parTransId="{BEA00550-0641-414E-9BB4-580D0A6A65D9}" sibTransId="{EA2B6F1D-F5D9-4603-9BA4-B1262DFCEF38}"/>
    <dgm:cxn modelId="{991589C6-9271-4F64-BE26-1BD793CE9ED9}" type="presOf" srcId="{BEA00550-0641-414E-9BB4-580D0A6A65D9}" destId="{A46CE955-F992-4106-B5CD-7A2A2603B11D}" srcOrd="0" destOrd="0" presId="urn:microsoft.com/office/officeart/2005/8/layout/hierarchy3"/>
    <dgm:cxn modelId="{7832E115-3353-4F42-B227-704CC3D84D13}" type="presOf" srcId="{4298BA28-F889-4394-B3F0-67B305F90418}" destId="{4A58B3E3-CB81-480F-98F0-5BB0C92ED256}" srcOrd="0" destOrd="0" presId="urn:microsoft.com/office/officeart/2005/8/layout/hierarchy3"/>
    <dgm:cxn modelId="{872A5C48-B54B-4CE8-BF10-6F2B136C03DA}" srcId="{1A600827-A554-407D-9CAD-ECECD4C2293B}" destId="{C52972A7-7030-44EA-AB47-6E98302F6712}" srcOrd="1" destOrd="0" parTransId="{9492F07D-F92A-4E8B-83CC-7B7D03405238}" sibTransId="{1E1CC961-7545-44EE-898A-422276FA8A25}"/>
    <dgm:cxn modelId="{A95A6346-7680-43E1-8956-69B1B693230B}" srcId="{4565B2C5-6A97-4D0A-81F3-176DCF109531}" destId="{86168FAA-E293-4CB4-8BDE-D94DA508462E}" srcOrd="2" destOrd="0" parTransId="{F168EF33-CF2B-44A0-BD82-5F1CA0F1B10E}" sibTransId="{4870755D-D6F1-4BB2-8598-A1AC954D9B9C}"/>
    <dgm:cxn modelId="{2967E8B0-F594-4232-806F-5DD77E05C276}" srcId="{915F2B50-580E-4444-8B57-F619CBAA1246}" destId="{4565B2C5-6A97-4D0A-81F3-176DCF109531}" srcOrd="1" destOrd="0" parTransId="{82D3CB1E-54DD-423C-83BC-1F5BEBC26CD4}" sibTransId="{EC5435C8-3753-4214-9179-B5FF333FE977}"/>
    <dgm:cxn modelId="{F6FDCEF6-DC41-46B5-8C8B-B79051BE9E4E}" srcId="{4565B2C5-6A97-4D0A-81F3-176DCF109531}" destId="{17956426-CA05-4F30-BDEA-E7388FC98065}" srcOrd="0" destOrd="0" parTransId="{2BD0B01F-CEEB-4D11-89C0-3782B3B0F25E}" sibTransId="{E573A60A-BE7D-4494-BC58-F63BAAAAD7A5}"/>
    <dgm:cxn modelId="{D1433E82-EFF3-48A5-AD29-5A4AB2F7466C}" type="presOf" srcId="{2BD0B01F-CEEB-4D11-89C0-3782B3B0F25E}" destId="{A90BB8C0-1854-49E4-A47F-0F9752B04631}" srcOrd="0" destOrd="0" presId="urn:microsoft.com/office/officeart/2005/8/layout/hierarchy3"/>
    <dgm:cxn modelId="{D8EA8BAD-55C3-4E03-89D0-8F62339BAE9C}" srcId="{4565B2C5-6A97-4D0A-81F3-176DCF109531}" destId="{95E14783-C45F-4BEC-8AEB-75157784EE3A}" srcOrd="1" destOrd="0" parTransId="{A44C4885-AC34-4E4C-8FB1-05C98C18574C}" sibTransId="{BE93C351-5596-48F3-BB2F-6E7B42B57CFE}"/>
    <dgm:cxn modelId="{1BF268C0-2436-43D7-BCB9-46D76D8AE6DA}" type="presOf" srcId="{1A600827-A554-407D-9CAD-ECECD4C2293B}" destId="{86050A2E-51F4-4F4F-AB79-A93298E32D51}" srcOrd="0" destOrd="0" presId="urn:microsoft.com/office/officeart/2005/8/layout/hierarchy3"/>
    <dgm:cxn modelId="{D471FC32-F2AF-4492-830A-44C550C87E0E}" type="presParOf" srcId="{A502A326-5451-4643-9CAE-08249554F461}" destId="{AC91C99B-DE8B-4DF0-B37A-FD5784C90E71}" srcOrd="0" destOrd="0" presId="urn:microsoft.com/office/officeart/2005/8/layout/hierarchy3"/>
    <dgm:cxn modelId="{C565BFA5-DB6D-41D9-84AA-A2DBECBC5B08}" type="presParOf" srcId="{AC91C99B-DE8B-4DF0-B37A-FD5784C90E71}" destId="{79ECC942-97FA-4BB7-A795-ACC2B60493DE}" srcOrd="0" destOrd="0" presId="urn:microsoft.com/office/officeart/2005/8/layout/hierarchy3"/>
    <dgm:cxn modelId="{42DCAED6-13F3-4C35-A87D-40D2608EE4C0}" type="presParOf" srcId="{79ECC942-97FA-4BB7-A795-ACC2B60493DE}" destId="{86050A2E-51F4-4F4F-AB79-A93298E32D51}" srcOrd="0" destOrd="0" presId="urn:microsoft.com/office/officeart/2005/8/layout/hierarchy3"/>
    <dgm:cxn modelId="{5D445A95-EF6B-41FB-A558-1CA4E88C72A0}" type="presParOf" srcId="{79ECC942-97FA-4BB7-A795-ACC2B60493DE}" destId="{1F646DE1-0C9B-4921-A97C-7C5B5D83B5C1}" srcOrd="1" destOrd="0" presId="urn:microsoft.com/office/officeart/2005/8/layout/hierarchy3"/>
    <dgm:cxn modelId="{B2C87E36-DB2A-411C-A5DE-0A4ADC502386}" type="presParOf" srcId="{AC91C99B-DE8B-4DF0-B37A-FD5784C90E71}" destId="{EC147B8E-10EA-4CE9-BDAB-780FA1EBB0C8}" srcOrd="1" destOrd="0" presId="urn:microsoft.com/office/officeart/2005/8/layout/hierarchy3"/>
    <dgm:cxn modelId="{5DE01344-7A1B-4993-BCB5-D679D97E18AD}" type="presParOf" srcId="{EC147B8E-10EA-4CE9-BDAB-780FA1EBB0C8}" destId="{A46CE955-F992-4106-B5CD-7A2A2603B11D}" srcOrd="0" destOrd="0" presId="urn:microsoft.com/office/officeart/2005/8/layout/hierarchy3"/>
    <dgm:cxn modelId="{BE5D2AE0-E3C0-4F87-8026-1E5C4EB5EE3D}" type="presParOf" srcId="{EC147B8E-10EA-4CE9-BDAB-780FA1EBB0C8}" destId="{4A58B3E3-CB81-480F-98F0-5BB0C92ED256}" srcOrd="1" destOrd="0" presId="urn:microsoft.com/office/officeart/2005/8/layout/hierarchy3"/>
    <dgm:cxn modelId="{7E8DAAAE-CABF-40E2-9EF9-9BC49CA7AD8F}" type="presParOf" srcId="{EC147B8E-10EA-4CE9-BDAB-780FA1EBB0C8}" destId="{5A45CBB6-8E23-45ED-AB1E-D11ACFC4FDA4}" srcOrd="2" destOrd="0" presId="urn:microsoft.com/office/officeart/2005/8/layout/hierarchy3"/>
    <dgm:cxn modelId="{5E002611-9CC3-432C-8E1A-23B6EAFFAB0C}" type="presParOf" srcId="{EC147B8E-10EA-4CE9-BDAB-780FA1EBB0C8}" destId="{01291C65-5F5D-4B0A-9B9E-1A5323A7EFF8}" srcOrd="3" destOrd="0" presId="urn:microsoft.com/office/officeart/2005/8/layout/hierarchy3"/>
    <dgm:cxn modelId="{14607C69-C2B6-4491-8D57-EDC7910899A5}" type="presParOf" srcId="{EC147B8E-10EA-4CE9-BDAB-780FA1EBB0C8}" destId="{5C4FE3CE-A2CB-4073-82D3-81E78029882A}" srcOrd="4" destOrd="0" presId="urn:microsoft.com/office/officeart/2005/8/layout/hierarchy3"/>
    <dgm:cxn modelId="{CED63494-AAA9-42A7-AA56-4839251EB10F}" type="presParOf" srcId="{EC147B8E-10EA-4CE9-BDAB-780FA1EBB0C8}" destId="{179EAC3A-97CD-4DDA-B510-97E9A5E7C09B}" srcOrd="5" destOrd="0" presId="urn:microsoft.com/office/officeart/2005/8/layout/hierarchy3"/>
    <dgm:cxn modelId="{8B8382D3-0E3E-46DB-9269-475F4FFF3C6F}" type="presParOf" srcId="{A502A326-5451-4643-9CAE-08249554F461}" destId="{29FF748C-442B-44DD-96AD-7A930D75A2F5}" srcOrd="1" destOrd="0" presId="urn:microsoft.com/office/officeart/2005/8/layout/hierarchy3"/>
    <dgm:cxn modelId="{DA0F7482-7B4D-40AB-AA76-E4981951293D}" type="presParOf" srcId="{29FF748C-442B-44DD-96AD-7A930D75A2F5}" destId="{32B6EFBB-E518-4A8E-8FB9-D50EB3B0DE08}" srcOrd="0" destOrd="0" presId="urn:microsoft.com/office/officeart/2005/8/layout/hierarchy3"/>
    <dgm:cxn modelId="{8BF2F886-B0C0-4856-8890-44CF6CB43D9E}" type="presParOf" srcId="{32B6EFBB-E518-4A8E-8FB9-D50EB3B0DE08}" destId="{819F0ADA-7784-4AF9-AC61-12FDB6394944}" srcOrd="0" destOrd="0" presId="urn:microsoft.com/office/officeart/2005/8/layout/hierarchy3"/>
    <dgm:cxn modelId="{9765596F-2610-4C45-A362-1661E1272B24}" type="presParOf" srcId="{32B6EFBB-E518-4A8E-8FB9-D50EB3B0DE08}" destId="{31FFE7C6-3185-4BCB-B2ED-C0FAE6FC7F26}" srcOrd="1" destOrd="0" presId="urn:microsoft.com/office/officeart/2005/8/layout/hierarchy3"/>
    <dgm:cxn modelId="{CD389845-A0AD-4800-A17D-A6EA6280B920}" type="presParOf" srcId="{29FF748C-442B-44DD-96AD-7A930D75A2F5}" destId="{1F972AFC-692D-4DC9-AB85-9428E80B376A}" srcOrd="1" destOrd="0" presId="urn:microsoft.com/office/officeart/2005/8/layout/hierarchy3"/>
    <dgm:cxn modelId="{E261F230-5C71-446A-9D96-318FB2F2AA08}" type="presParOf" srcId="{1F972AFC-692D-4DC9-AB85-9428E80B376A}" destId="{A90BB8C0-1854-49E4-A47F-0F9752B04631}" srcOrd="0" destOrd="0" presId="urn:microsoft.com/office/officeart/2005/8/layout/hierarchy3"/>
    <dgm:cxn modelId="{27B12E03-25E0-48E1-BC8C-30A01386D756}" type="presParOf" srcId="{1F972AFC-692D-4DC9-AB85-9428E80B376A}" destId="{43F2E653-D0D3-4503-B143-8E66B4660CAF}" srcOrd="1" destOrd="0" presId="urn:microsoft.com/office/officeart/2005/8/layout/hierarchy3"/>
    <dgm:cxn modelId="{87B60B5F-A9C5-4C36-A814-CA2B8A9C2232}" type="presParOf" srcId="{1F972AFC-692D-4DC9-AB85-9428E80B376A}" destId="{763D4760-8C33-42B5-BD0E-643E26FCCB65}" srcOrd="2" destOrd="0" presId="urn:microsoft.com/office/officeart/2005/8/layout/hierarchy3"/>
    <dgm:cxn modelId="{C2339857-876F-4194-9CD8-23F26587699E}" type="presParOf" srcId="{1F972AFC-692D-4DC9-AB85-9428E80B376A}" destId="{FF969F09-9275-416F-8971-01114C05A94D}" srcOrd="3" destOrd="0" presId="urn:microsoft.com/office/officeart/2005/8/layout/hierarchy3"/>
    <dgm:cxn modelId="{4CC591EE-B2F4-48D1-9B7C-E3498085060C}" type="presParOf" srcId="{1F972AFC-692D-4DC9-AB85-9428E80B376A}" destId="{C9966BEE-FF32-449F-AA68-A8AE9008CB1D}" srcOrd="4" destOrd="0" presId="urn:microsoft.com/office/officeart/2005/8/layout/hierarchy3"/>
    <dgm:cxn modelId="{4E944B08-479B-4F8F-BEAB-F530C3E156DB}" type="presParOf" srcId="{1F972AFC-692D-4DC9-AB85-9428E80B376A}" destId="{7A9E955D-A0A8-468F-B4EF-269687EFB933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079C28D-96AB-4CB2-9FAB-306DDB29B925}" type="doc">
      <dgm:prSet loTypeId="urn:microsoft.com/office/officeart/2005/8/layout/chevron2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s-CO"/>
        </a:p>
      </dgm:t>
    </dgm:pt>
    <dgm:pt modelId="{7C8C8984-29A2-4FEF-884A-A08B9891690F}">
      <dgm:prSet phldrT="[Texto]"/>
      <dgm:spPr/>
      <dgm:t>
        <a:bodyPr/>
        <a:lstStyle/>
        <a:p>
          <a:r>
            <a:rPr lang="es-CO" b="1" dirty="0" smtClean="0"/>
            <a:t>1</a:t>
          </a:r>
          <a:endParaRPr lang="es-CO" b="1" dirty="0"/>
        </a:p>
      </dgm:t>
    </dgm:pt>
    <dgm:pt modelId="{1C65080C-263B-4609-965E-9112747222CE}" type="parTrans" cxnId="{D4E45974-0022-48EC-B9E4-D520FF0F5436}">
      <dgm:prSet/>
      <dgm:spPr/>
      <dgm:t>
        <a:bodyPr/>
        <a:lstStyle/>
        <a:p>
          <a:endParaRPr lang="es-CO" b="1"/>
        </a:p>
      </dgm:t>
    </dgm:pt>
    <dgm:pt modelId="{243F6842-EF5D-4A83-8793-83F3A8630B88}" type="sibTrans" cxnId="{D4E45974-0022-48EC-B9E4-D520FF0F5436}">
      <dgm:prSet/>
      <dgm:spPr/>
      <dgm:t>
        <a:bodyPr/>
        <a:lstStyle/>
        <a:p>
          <a:endParaRPr lang="es-CO" b="1"/>
        </a:p>
      </dgm:t>
    </dgm:pt>
    <dgm:pt modelId="{FF787FBC-5EB4-40D3-B78D-E9A3E7536922}">
      <dgm:prSet phldrT="[Texto]"/>
      <dgm:spPr/>
      <dgm:t>
        <a:bodyPr/>
        <a:lstStyle/>
        <a:p>
          <a:r>
            <a:rPr lang="es-CO" b="1" dirty="0" smtClean="0"/>
            <a:t>Inclusión de Productos Mínimos.</a:t>
          </a:r>
          <a:endParaRPr lang="es-CO" b="1" dirty="0"/>
        </a:p>
      </dgm:t>
    </dgm:pt>
    <dgm:pt modelId="{063AE2C7-5425-414C-8DC3-FF4C4E34AE84}" type="parTrans" cxnId="{4EA95EEA-13C5-4BD4-839E-959FC364CBA1}">
      <dgm:prSet/>
      <dgm:spPr/>
      <dgm:t>
        <a:bodyPr/>
        <a:lstStyle/>
        <a:p>
          <a:endParaRPr lang="es-CO" b="1"/>
        </a:p>
      </dgm:t>
    </dgm:pt>
    <dgm:pt modelId="{A6B278FC-B20E-4807-837D-8490B0D158FE}" type="sibTrans" cxnId="{4EA95EEA-13C5-4BD4-839E-959FC364CBA1}">
      <dgm:prSet/>
      <dgm:spPr/>
      <dgm:t>
        <a:bodyPr/>
        <a:lstStyle/>
        <a:p>
          <a:endParaRPr lang="es-CO" b="1"/>
        </a:p>
      </dgm:t>
    </dgm:pt>
    <dgm:pt modelId="{B9963FEA-F8F2-47A1-87DA-E2127FC46BDB}">
      <dgm:prSet phldrT="[Texto]"/>
      <dgm:spPr/>
      <dgm:t>
        <a:bodyPr/>
        <a:lstStyle/>
        <a:p>
          <a:r>
            <a:rPr lang="es-CO" b="1" dirty="0" smtClean="0"/>
            <a:t>2</a:t>
          </a:r>
          <a:endParaRPr lang="es-CO" b="1" dirty="0"/>
        </a:p>
      </dgm:t>
    </dgm:pt>
    <dgm:pt modelId="{109BC3A9-A110-474E-A04E-18AFFCD370C3}" type="parTrans" cxnId="{CA80DDC6-B8C9-4058-A8E4-EE95DEF5EBB4}">
      <dgm:prSet/>
      <dgm:spPr/>
      <dgm:t>
        <a:bodyPr/>
        <a:lstStyle/>
        <a:p>
          <a:endParaRPr lang="es-CO" b="1"/>
        </a:p>
      </dgm:t>
    </dgm:pt>
    <dgm:pt modelId="{BBAD1CC5-6313-4D35-839D-F214DE45ABBB}" type="sibTrans" cxnId="{CA80DDC6-B8C9-4058-A8E4-EE95DEF5EBB4}">
      <dgm:prSet/>
      <dgm:spPr/>
      <dgm:t>
        <a:bodyPr/>
        <a:lstStyle/>
        <a:p>
          <a:endParaRPr lang="es-CO" b="1"/>
        </a:p>
      </dgm:t>
    </dgm:pt>
    <dgm:pt modelId="{81D82B2F-D947-4387-A033-D935141A9EFD}">
      <dgm:prSet phldrT="[Texto]"/>
      <dgm:spPr/>
      <dgm:t>
        <a:bodyPr/>
        <a:lstStyle/>
        <a:p>
          <a:r>
            <a:rPr lang="es-CO" b="1" dirty="0" smtClean="0"/>
            <a:t>Inclusión de Consejos para la Práctica.</a:t>
          </a:r>
          <a:endParaRPr lang="es-CO" b="1" dirty="0"/>
        </a:p>
      </dgm:t>
    </dgm:pt>
    <dgm:pt modelId="{CDC5E421-5DBE-443B-8ED1-EBFE69A32F34}" type="parTrans" cxnId="{D55FBF32-6E48-4DBC-B3B5-00EF8ADE9CAB}">
      <dgm:prSet/>
      <dgm:spPr/>
      <dgm:t>
        <a:bodyPr/>
        <a:lstStyle/>
        <a:p>
          <a:endParaRPr lang="es-CO" b="1"/>
        </a:p>
      </dgm:t>
    </dgm:pt>
    <dgm:pt modelId="{4E8E75E6-80BF-41A1-8737-28768485CC35}" type="sibTrans" cxnId="{D55FBF32-6E48-4DBC-B3B5-00EF8ADE9CAB}">
      <dgm:prSet/>
      <dgm:spPr/>
      <dgm:t>
        <a:bodyPr/>
        <a:lstStyle/>
        <a:p>
          <a:endParaRPr lang="es-CO" b="1"/>
        </a:p>
      </dgm:t>
    </dgm:pt>
    <dgm:pt modelId="{F8241E38-485E-49FA-AFB5-4DF8F8B9FF7D}">
      <dgm:prSet phldrT="[Texto]"/>
      <dgm:spPr/>
      <dgm:t>
        <a:bodyPr/>
        <a:lstStyle/>
        <a:p>
          <a:r>
            <a:rPr lang="es-CO" b="1" dirty="0" smtClean="0"/>
            <a:t>3</a:t>
          </a:r>
          <a:endParaRPr lang="es-CO" b="1" dirty="0"/>
        </a:p>
      </dgm:t>
    </dgm:pt>
    <dgm:pt modelId="{A0E1D5F1-1C0F-4DB2-9798-0D699B8DCA16}" type="parTrans" cxnId="{6A0BBEE9-1BDA-4A3C-B1C5-3F769C611609}">
      <dgm:prSet/>
      <dgm:spPr/>
      <dgm:t>
        <a:bodyPr/>
        <a:lstStyle/>
        <a:p>
          <a:endParaRPr lang="es-CO" b="1"/>
        </a:p>
      </dgm:t>
    </dgm:pt>
    <dgm:pt modelId="{AB19AF30-5B87-4EF5-B66E-F717CC08CC7C}" type="sibTrans" cxnId="{6A0BBEE9-1BDA-4A3C-B1C5-3F769C611609}">
      <dgm:prSet/>
      <dgm:spPr/>
      <dgm:t>
        <a:bodyPr/>
        <a:lstStyle/>
        <a:p>
          <a:endParaRPr lang="es-CO" b="1"/>
        </a:p>
      </dgm:t>
    </dgm:pt>
    <dgm:pt modelId="{88D9E3E3-C0E1-4BE5-98F2-FBB8448DBF3C}">
      <dgm:prSet phldrT="[Texto]"/>
      <dgm:spPr/>
      <dgm:t>
        <a:bodyPr/>
        <a:lstStyle/>
        <a:p>
          <a:r>
            <a:rPr lang="es-CO" b="1" dirty="0" smtClean="0"/>
            <a:t>Desarrollo de la Auditoría Interna con base en Normas Internacionales.</a:t>
          </a:r>
          <a:endParaRPr lang="es-CO" b="1" dirty="0"/>
        </a:p>
      </dgm:t>
    </dgm:pt>
    <dgm:pt modelId="{5A922618-DB7A-499B-B248-F7CCB8F45247}" type="parTrans" cxnId="{3D94A608-13E4-4038-A259-B7B39F4CA0B3}">
      <dgm:prSet/>
      <dgm:spPr/>
      <dgm:t>
        <a:bodyPr/>
        <a:lstStyle/>
        <a:p>
          <a:endParaRPr lang="es-CO" b="1"/>
        </a:p>
      </dgm:t>
    </dgm:pt>
    <dgm:pt modelId="{AC24F7BB-80C0-4E3A-AF7F-C489E44FE3CD}" type="sibTrans" cxnId="{3D94A608-13E4-4038-A259-B7B39F4CA0B3}">
      <dgm:prSet/>
      <dgm:spPr/>
      <dgm:t>
        <a:bodyPr/>
        <a:lstStyle/>
        <a:p>
          <a:endParaRPr lang="es-CO" b="1"/>
        </a:p>
      </dgm:t>
    </dgm:pt>
    <dgm:pt modelId="{6D6C76F9-760D-4FA8-AAC5-0036D3AC9627}">
      <dgm:prSet/>
      <dgm:spPr/>
      <dgm:t>
        <a:bodyPr/>
        <a:lstStyle/>
        <a:p>
          <a:r>
            <a:rPr lang="es-CO" b="1" dirty="0" smtClean="0"/>
            <a:t>4</a:t>
          </a:r>
          <a:endParaRPr lang="es-CO" b="1" dirty="0"/>
        </a:p>
      </dgm:t>
    </dgm:pt>
    <dgm:pt modelId="{EA045104-B22A-4FA0-840C-DE594AB0DB8D}" type="parTrans" cxnId="{3124A359-FD1A-4FBF-809E-B67AA46BBC16}">
      <dgm:prSet/>
      <dgm:spPr/>
      <dgm:t>
        <a:bodyPr/>
        <a:lstStyle/>
        <a:p>
          <a:endParaRPr lang="es-CO" b="1"/>
        </a:p>
      </dgm:t>
    </dgm:pt>
    <dgm:pt modelId="{5F2FC728-7428-469F-BEB1-7F4C826A8007}" type="sibTrans" cxnId="{3124A359-FD1A-4FBF-809E-B67AA46BBC16}">
      <dgm:prSet/>
      <dgm:spPr/>
      <dgm:t>
        <a:bodyPr/>
        <a:lstStyle/>
        <a:p>
          <a:endParaRPr lang="es-CO" b="1"/>
        </a:p>
      </dgm:t>
    </dgm:pt>
    <dgm:pt modelId="{9C352AD0-920B-4054-8267-B8C02FBDF035}">
      <dgm:prSet/>
      <dgm:spPr/>
      <dgm:t>
        <a:bodyPr/>
        <a:lstStyle/>
        <a:p>
          <a:r>
            <a:rPr lang="es-CO" b="1" dirty="0" smtClean="0"/>
            <a:t>5</a:t>
          </a:r>
          <a:endParaRPr lang="es-CO" b="1" dirty="0"/>
        </a:p>
      </dgm:t>
    </dgm:pt>
    <dgm:pt modelId="{055C25C3-6035-4555-BD33-9EF17B2D9CAB}" type="parTrans" cxnId="{0E028249-F758-497F-A99B-DBD9DCAB6F0C}">
      <dgm:prSet/>
      <dgm:spPr/>
      <dgm:t>
        <a:bodyPr/>
        <a:lstStyle/>
        <a:p>
          <a:endParaRPr lang="es-CO" b="1"/>
        </a:p>
      </dgm:t>
    </dgm:pt>
    <dgm:pt modelId="{9ED63691-3441-4158-840B-35850B320F1F}" type="sibTrans" cxnId="{0E028249-F758-497F-A99B-DBD9DCAB6F0C}">
      <dgm:prSet/>
      <dgm:spPr/>
      <dgm:t>
        <a:bodyPr/>
        <a:lstStyle/>
        <a:p>
          <a:endParaRPr lang="es-CO" b="1"/>
        </a:p>
      </dgm:t>
    </dgm:pt>
    <dgm:pt modelId="{D0A8E07D-B910-4F8B-8630-6D0D51D92010}">
      <dgm:prSet/>
      <dgm:spPr/>
      <dgm:t>
        <a:bodyPr/>
        <a:lstStyle/>
        <a:p>
          <a:r>
            <a:rPr lang="es-CO" b="1" dirty="0" smtClean="0"/>
            <a:t>6</a:t>
          </a:r>
          <a:endParaRPr lang="es-CO" b="1" dirty="0"/>
        </a:p>
      </dgm:t>
    </dgm:pt>
    <dgm:pt modelId="{1313D2F0-1547-415C-94BB-6A2DD6165CAC}" type="parTrans" cxnId="{1124C7C7-5C1F-4C5F-BC7C-C33A358064C4}">
      <dgm:prSet/>
      <dgm:spPr/>
      <dgm:t>
        <a:bodyPr/>
        <a:lstStyle/>
        <a:p>
          <a:endParaRPr lang="es-CO" b="1"/>
        </a:p>
      </dgm:t>
    </dgm:pt>
    <dgm:pt modelId="{A9DCF5AC-AF53-43E3-A1C2-1EC25F3D0409}" type="sibTrans" cxnId="{1124C7C7-5C1F-4C5F-BC7C-C33A358064C4}">
      <dgm:prSet/>
      <dgm:spPr/>
      <dgm:t>
        <a:bodyPr/>
        <a:lstStyle/>
        <a:p>
          <a:endParaRPr lang="es-CO" b="1"/>
        </a:p>
      </dgm:t>
    </dgm:pt>
    <dgm:pt modelId="{AA8980AF-DB91-4E88-A6FF-5EF71AB10934}">
      <dgm:prSet/>
      <dgm:spPr/>
      <dgm:t>
        <a:bodyPr/>
        <a:lstStyle/>
        <a:p>
          <a:r>
            <a:rPr lang="es-CO" b="1" dirty="0" smtClean="0"/>
            <a:t>Se Complementa la Administración del Riesgo con base en la Metodología del DAFP.</a:t>
          </a:r>
          <a:endParaRPr lang="es-CO" b="1" dirty="0"/>
        </a:p>
      </dgm:t>
    </dgm:pt>
    <dgm:pt modelId="{AA3E49FA-2764-450D-A257-5A5BCB3937FC}" type="parTrans" cxnId="{1A9EEDDE-A8FF-4F5B-A48E-25730D71F9B6}">
      <dgm:prSet/>
      <dgm:spPr/>
      <dgm:t>
        <a:bodyPr/>
        <a:lstStyle/>
        <a:p>
          <a:endParaRPr lang="es-CO" b="1"/>
        </a:p>
      </dgm:t>
    </dgm:pt>
    <dgm:pt modelId="{5E3946E7-3A8B-4BF5-AE19-BE3DB4BE8E12}" type="sibTrans" cxnId="{1A9EEDDE-A8FF-4F5B-A48E-25730D71F9B6}">
      <dgm:prSet/>
      <dgm:spPr/>
      <dgm:t>
        <a:bodyPr/>
        <a:lstStyle/>
        <a:p>
          <a:endParaRPr lang="es-CO" b="1"/>
        </a:p>
      </dgm:t>
    </dgm:pt>
    <dgm:pt modelId="{EFCAC549-1746-468F-B3D9-E33BA762CA0C}">
      <dgm:prSet/>
      <dgm:spPr/>
      <dgm:t>
        <a:bodyPr/>
        <a:lstStyle/>
        <a:p>
          <a:r>
            <a:rPr lang="es-CO" b="1" dirty="0" smtClean="0"/>
            <a:t>Se Delimitan los Roles y Responsabilidades frente a la Implementación y Fortalecimiento del MECI.</a:t>
          </a:r>
          <a:endParaRPr lang="es-CO" b="1" dirty="0"/>
        </a:p>
      </dgm:t>
    </dgm:pt>
    <dgm:pt modelId="{8B83BB4C-2215-43B4-A219-B2F867716DA7}" type="parTrans" cxnId="{5969F51A-B8C1-44F1-AC8D-8A9085B7FDA6}">
      <dgm:prSet/>
      <dgm:spPr/>
      <dgm:t>
        <a:bodyPr/>
        <a:lstStyle/>
        <a:p>
          <a:endParaRPr lang="es-CO" b="1"/>
        </a:p>
      </dgm:t>
    </dgm:pt>
    <dgm:pt modelId="{28FF8E39-DBD6-4604-91DB-4ECFD35A1CAD}" type="sibTrans" cxnId="{5969F51A-B8C1-44F1-AC8D-8A9085B7FDA6}">
      <dgm:prSet/>
      <dgm:spPr/>
      <dgm:t>
        <a:bodyPr/>
        <a:lstStyle/>
        <a:p>
          <a:endParaRPr lang="es-CO" b="1"/>
        </a:p>
      </dgm:t>
    </dgm:pt>
    <dgm:pt modelId="{1BE7C6A9-2288-4357-B646-BC8AEC3780E3}">
      <dgm:prSet/>
      <dgm:spPr/>
      <dgm:t>
        <a:bodyPr/>
        <a:lstStyle/>
        <a:p>
          <a:r>
            <a:rPr lang="es-CO" b="1" dirty="0" smtClean="0"/>
            <a:t>Se Incluye un Capítulo de Términos y Definiciones.</a:t>
          </a:r>
          <a:endParaRPr lang="es-CO" b="1" dirty="0"/>
        </a:p>
      </dgm:t>
    </dgm:pt>
    <dgm:pt modelId="{C5830ADD-7DFE-428C-9C9B-BD060A143AF6}" type="parTrans" cxnId="{BBEC8C5B-22E7-4118-977D-B1FFA02CDAC2}">
      <dgm:prSet/>
      <dgm:spPr/>
      <dgm:t>
        <a:bodyPr/>
        <a:lstStyle/>
        <a:p>
          <a:endParaRPr lang="es-CO" b="1"/>
        </a:p>
      </dgm:t>
    </dgm:pt>
    <dgm:pt modelId="{3843FFF3-A78D-4536-B233-F2DA80011881}" type="sibTrans" cxnId="{BBEC8C5B-22E7-4118-977D-B1FFA02CDAC2}">
      <dgm:prSet/>
      <dgm:spPr/>
      <dgm:t>
        <a:bodyPr/>
        <a:lstStyle/>
        <a:p>
          <a:endParaRPr lang="es-CO" b="1"/>
        </a:p>
      </dgm:t>
    </dgm:pt>
    <dgm:pt modelId="{E9AC911C-5A70-45F6-A3B5-5661477E9B8D}" type="pres">
      <dgm:prSet presAssocID="{7079C28D-96AB-4CB2-9FAB-306DDB29B92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24BFF5AC-B2CE-4A0B-B014-7705D048A29D}" type="pres">
      <dgm:prSet presAssocID="{7C8C8984-29A2-4FEF-884A-A08B9891690F}" presName="composite" presStyleCnt="0"/>
      <dgm:spPr/>
    </dgm:pt>
    <dgm:pt modelId="{FBE5BA63-D62E-4362-A6FB-36BCE17A36D2}" type="pres">
      <dgm:prSet presAssocID="{7C8C8984-29A2-4FEF-884A-A08B9891690F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EBC2D780-A884-473E-999D-1EAD2B4DCBB1}" type="pres">
      <dgm:prSet presAssocID="{7C8C8984-29A2-4FEF-884A-A08B9891690F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0E82C42B-1EDF-41CC-9A43-4BF2D706C166}" type="pres">
      <dgm:prSet presAssocID="{243F6842-EF5D-4A83-8793-83F3A8630B88}" presName="sp" presStyleCnt="0"/>
      <dgm:spPr/>
    </dgm:pt>
    <dgm:pt modelId="{91EAF5C4-298E-48D7-9A87-FD815622453D}" type="pres">
      <dgm:prSet presAssocID="{B9963FEA-F8F2-47A1-87DA-E2127FC46BDB}" presName="composite" presStyleCnt="0"/>
      <dgm:spPr/>
    </dgm:pt>
    <dgm:pt modelId="{28A0776E-27E0-4699-91F6-8F8670ABF354}" type="pres">
      <dgm:prSet presAssocID="{B9963FEA-F8F2-47A1-87DA-E2127FC46BDB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DBDF6EF-4E86-410A-A56C-AD8945E64047}" type="pres">
      <dgm:prSet presAssocID="{B9963FEA-F8F2-47A1-87DA-E2127FC46BDB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3A55A506-D6A7-49A4-B269-ED41C5E00127}" type="pres">
      <dgm:prSet presAssocID="{BBAD1CC5-6313-4D35-839D-F214DE45ABBB}" presName="sp" presStyleCnt="0"/>
      <dgm:spPr/>
    </dgm:pt>
    <dgm:pt modelId="{C3C35D74-892A-469B-A19A-2872AE297102}" type="pres">
      <dgm:prSet presAssocID="{F8241E38-485E-49FA-AFB5-4DF8F8B9FF7D}" presName="composite" presStyleCnt="0"/>
      <dgm:spPr/>
    </dgm:pt>
    <dgm:pt modelId="{DFECC60E-5FBF-45D2-8F74-F0A82075CE18}" type="pres">
      <dgm:prSet presAssocID="{F8241E38-485E-49FA-AFB5-4DF8F8B9FF7D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5FF4BF6-C8F3-4E11-8031-CA71C348CF79}" type="pres">
      <dgm:prSet presAssocID="{F8241E38-485E-49FA-AFB5-4DF8F8B9FF7D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274FDBEB-597A-412B-83A7-ABD4D3F491CE}" type="pres">
      <dgm:prSet presAssocID="{AB19AF30-5B87-4EF5-B66E-F717CC08CC7C}" presName="sp" presStyleCnt="0"/>
      <dgm:spPr/>
    </dgm:pt>
    <dgm:pt modelId="{A6C72879-D335-4FAA-891A-983EFAF23715}" type="pres">
      <dgm:prSet presAssocID="{6D6C76F9-760D-4FA8-AAC5-0036D3AC9627}" presName="composite" presStyleCnt="0"/>
      <dgm:spPr/>
    </dgm:pt>
    <dgm:pt modelId="{4EA7707B-4C40-4C29-9DD1-15144C8DCACA}" type="pres">
      <dgm:prSet presAssocID="{6D6C76F9-760D-4FA8-AAC5-0036D3AC9627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4FA1B94-D2A1-411A-9D61-A48D4506787D}" type="pres">
      <dgm:prSet presAssocID="{6D6C76F9-760D-4FA8-AAC5-0036D3AC9627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D210FDCC-18B4-40A2-B9CD-3E2F002119C8}" type="pres">
      <dgm:prSet presAssocID="{5F2FC728-7428-469F-BEB1-7F4C826A8007}" presName="sp" presStyleCnt="0"/>
      <dgm:spPr/>
    </dgm:pt>
    <dgm:pt modelId="{39E5F6A6-A652-4814-B6E6-184960DA7035}" type="pres">
      <dgm:prSet presAssocID="{9C352AD0-920B-4054-8267-B8C02FBDF035}" presName="composite" presStyleCnt="0"/>
      <dgm:spPr/>
    </dgm:pt>
    <dgm:pt modelId="{30AED697-E7E4-497A-8477-F798B371391D}" type="pres">
      <dgm:prSet presAssocID="{9C352AD0-920B-4054-8267-B8C02FBDF035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A19A8283-1390-4985-9EC0-CC26194FFF9D}" type="pres">
      <dgm:prSet presAssocID="{9C352AD0-920B-4054-8267-B8C02FBDF035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542A95E-21EC-4C50-B16E-F70F2B85AA94}" type="pres">
      <dgm:prSet presAssocID="{9ED63691-3441-4158-840B-35850B320F1F}" presName="sp" presStyleCnt="0"/>
      <dgm:spPr/>
    </dgm:pt>
    <dgm:pt modelId="{0661DC8D-1B14-4B6C-808A-CF6B9DCAAE28}" type="pres">
      <dgm:prSet presAssocID="{D0A8E07D-B910-4F8B-8630-6D0D51D92010}" presName="composite" presStyleCnt="0"/>
      <dgm:spPr/>
    </dgm:pt>
    <dgm:pt modelId="{BA8AA67E-5CE3-419A-BBD0-FC757C5C16A1}" type="pres">
      <dgm:prSet presAssocID="{D0A8E07D-B910-4F8B-8630-6D0D51D92010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F1B85281-F75E-41A2-A6EF-9FC5DCEB77A4}" type="pres">
      <dgm:prSet presAssocID="{D0A8E07D-B910-4F8B-8630-6D0D51D92010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D8319866-983E-474C-B604-0FBD39A95EAC}" type="presOf" srcId="{9C352AD0-920B-4054-8267-B8C02FBDF035}" destId="{30AED697-E7E4-497A-8477-F798B371391D}" srcOrd="0" destOrd="0" presId="urn:microsoft.com/office/officeart/2005/8/layout/chevron2"/>
    <dgm:cxn modelId="{CA80DDC6-B8C9-4058-A8E4-EE95DEF5EBB4}" srcId="{7079C28D-96AB-4CB2-9FAB-306DDB29B925}" destId="{B9963FEA-F8F2-47A1-87DA-E2127FC46BDB}" srcOrd="1" destOrd="0" parTransId="{109BC3A9-A110-474E-A04E-18AFFCD370C3}" sibTransId="{BBAD1CC5-6313-4D35-839D-F214DE45ABBB}"/>
    <dgm:cxn modelId="{4EA95EEA-13C5-4BD4-839E-959FC364CBA1}" srcId="{7C8C8984-29A2-4FEF-884A-A08B9891690F}" destId="{FF787FBC-5EB4-40D3-B78D-E9A3E7536922}" srcOrd="0" destOrd="0" parTransId="{063AE2C7-5425-414C-8DC3-FF4C4E34AE84}" sibTransId="{A6B278FC-B20E-4807-837D-8490B0D158FE}"/>
    <dgm:cxn modelId="{5DF066E3-D723-4EC7-AECF-ABCBC66B585C}" type="presOf" srcId="{D0A8E07D-B910-4F8B-8630-6D0D51D92010}" destId="{BA8AA67E-5CE3-419A-BBD0-FC757C5C16A1}" srcOrd="0" destOrd="0" presId="urn:microsoft.com/office/officeart/2005/8/layout/chevron2"/>
    <dgm:cxn modelId="{DA0FAED5-20AB-4D43-A47C-B44914C00CA5}" type="presOf" srcId="{88D9E3E3-C0E1-4BE5-98F2-FBB8448DBF3C}" destId="{75FF4BF6-C8F3-4E11-8031-CA71C348CF79}" srcOrd="0" destOrd="0" presId="urn:microsoft.com/office/officeart/2005/8/layout/chevron2"/>
    <dgm:cxn modelId="{2FDF0177-A409-44E1-B825-2F20453E074D}" type="presOf" srcId="{FF787FBC-5EB4-40D3-B78D-E9A3E7536922}" destId="{EBC2D780-A884-473E-999D-1EAD2B4DCBB1}" srcOrd="0" destOrd="0" presId="urn:microsoft.com/office/officeart/2005/8/layout/chevron2"/>
    <dgm:cxn modelId="{A1323DFB-C050-46E7-809C-9ABC6D14BE83}" type="presOf" srcId="{B9963FEA-F8F2-47A1-87DA-E2127FC46BDB}" destId="{28A0776E-27E0-4699-91F6-8F8670ABF354}" srcOrd="0" destOrd="0" presId="urn:microsoft.com/office/officeart/2005/8/layout/chevron2"/>
    <dgm:cxn modelId="{098B7430-6559-4B9D-AD68-41B60588A493}" type="presOf" srcId="{1BE7C6A9-2288-4357-B646-BC8AEC3780E3}" destId="{F1B85281-F75E-41A2-A6EF-9FC5DCEB77A4}" srcOrd="0" destOrd="0" presId="urn:microsoft.com/office/officeart/2005/8/layout/chevron2"/>
    <dgm:cxn modelId="{0E028249-F758-497F-A99B-DBD9DCAB6F0C}" srcId="{7079C28D-96AB-4CB2-9FAB-306DDB29B925}" destId="{9C352AD0-920B-4054-8267-B8C02FBDF035}" srcOrd="4" destOrd="0" parTransId="{055C25C3-6035-4555-BD33-9EF17B2D9CAB}" sibTransId="{9ED63691-3441-4158-840B-35850B320F1F}"/>
    <dgm:cxn modelId="{06AE2B49-6705-4668-B282-0D15B5E71E91}" type="presOf" srcId="{7079C28D-96AB-4CB2-9FAB-306DDB29B925}" destId="{E9AC911C-5A70-45F6-A3B5-5661477E9B8D}" srcOrd="0" destOrd="0" presId="urn:microsoft.com/office/officeart/2005/8/layout/chevron2"/>
    <dgm:cxn modelId="{73D5740A-CF35-4C32-B308-EC3CF00BA72C}" type="presOf" srcId="{7C8C8984-29A2-4FEF-884A-A08B9891690F}" destId="{FBE5BA63-D62E-4362-A6FB-36BCE17A36D2}" srcOrd="0" destOrd="0" presId="urn:microsoft.com/office/officeart/2005/8/layout/chevron2"/>
    <dgm:cxn modelId="{D4E45974-0022-48EC-B9E4-D520FF0F5436}" srcId="{7079C28D-96AB-4CB2-9FAB-306DDB29B925}" destId="{7C8C8984-29A2-4FEF-884A-A08B9891690F}" srcOrd="0" destOrd="0" parTransId="{1C65080C-263B-4609-965E-9112747222CE}" sibTransId="{243F6842-EF5D-4A83-8793-83F3A8630B88}"/>
    <dgm:cxn modelId="{D55FBF32-6E48-4DBC-B3B5-00EF8ADE9CAB}" srcId="{B9963FEA-F8F2-47A1-87DA-E2127FC46BDB}" destId="{81D82B2F-D947-4387-A033-D935141A9EFD}" srcOrd="0" destOrd="0" parTransId="{CDC5E421-5DBE-443B-8ED1-EBFE69A32F34}" sibTransId="{4E8E75E6-80BF-41A1-8737-28768485CC35}"/>
    <dgm:cxn modelId="{6A0BBEE9-1BDA-4A3C-B1C5-3F769C611609}" srcId="{7079C28D-96AB-4CB2-9FAB-306DDB29B925}" destId="{F8241E38-485E-49FA-AFB5-4DF8F8B9FF7D}" srcOrd="2" destOrd="0" parTransId="{A0E1D5F1-1C0F-4DB2-9798-0D699B8DCA16}" sibTransId="{AB19AF30-5B87-4EF5-B66E-F717CC08CC7C}"/>
    <dgm:cxn modelId="{FBB9CC07-BAB7-4EDD-AE55-5096413417AA}" type="presOf" srcId="{81D82B2F-D947-4387-A033-D935141A9EFD}" destId="{3DBDF6EF-4E86-410A-A56C-AD8945E64047}" srcOrd="0" destOrd="0" presId="urn:microsoft.com/office/officeart/2005/8/layout/chevron2"/>
    <dgm:cxn modelId="{3124A359-FD1A-4FBF-809E-B67AA46BBC16}" srcId="{7079C28D-96AB-4CB2-9FAB-306DDB29B925}" destId="{6D6C76F9-760D-4FA8-AAC5-0036D3AC9627}" srcOrd="3" destOrd="0" parTransId="{EA045104-B22A-4FA0-840C-DE594AB0DB8D}" sibTransId="{5F2FC728-7428-469F-BEB1-7F4C826A8007}"/>
    <dgm:cxn modelId="{1A9EEDDE-A8FF-4F5B-A48E-25730D71F9B6}" srcId="{6D6C76F9-760D-4FA8-AAC5-0036D3AC9627}" destId="{AA8980AF-DB91-4E88-A6FF-5EF71AB10934}" srcOrd="0" destOrd="0" parTransId="{AA3E49FA-2764-450D-A257-5A5BCB3937FC}" sibTransId="{5E3946E7-3A8B-4BF5-AE19-BE3DB4BE8E12}"/>
    <dgm:cxn modelId="{6E8435DA-4568-4D97-89FA-2CB4EFA8CFA0}" type="presOf" srcId="{6D6C76F9-760D-4FA8-AAC5-0036D3AC9627}" destId="{4EA7707B-4C40-4C29-9DD1-15144C8DCACA}" srcOrd="0" destOrd="0" presId="urn:microsoft.com/office/officeart/2005/8/layout/chevron2"/>
    <dgm:cxn modelId="{5660B26E-DB27-40F1-85D9-E9F7DF4427D3}" type="presOf" srcId="{EFCAC549-1746-468F-B3D9-E33BA762CA0C}" destId="{A19A8283-1390-4985-9EC0-CC26194FFF9D}" srcOrd="0" destOrd="0" presId="urn:microsoft.com/office/officeart/2005/8/layout/chevron2"/>
    <dgm:cxn modelId="{1124C7C7-5C1F-4C5F-BC7C-C33A358064C4}" srcId="{7079C28D-96AB-4CB2-9FAB-306DDB29B925}" destId="{D0A8E07D-B910-4F8B-8630-6D0D51D92010}" srcOrd="5" destOrd="0" parTransId="{1313D2F0-1547-415C-94BB-6A2DD6165CAC}" sibTransId="{A9DCF5AC-AF53-43E3-A1C2-1EC25F3D0409}"/>
    <dgm:cxn modelId="{3D94A608-13E4-4038-A259-B7B39F4CA0B3}" srcId="{F8241E38-485E-49FA-AFB5-4DF8F8B9FF7D}" destId="{88D9E3E3-C0E1-4BE5-98F2-FBB8448DBF3C}" srcOrd="0" destOrd="0" parTransId="{5A922618-DB7A-499B-B248-F7CCB8F45247}" sibTransId="{AC24F7BB-80C0-4E3A-AF7F-C489E44FE3CD}"/>
    <dgm:cxn modelId="{7B040976-3743-4220-987A-930B183859CB}" type="presOf" srcId="{AA8980AF-DB91-4E88-A6FF-5EF71AB10934}" destId="{94FA1B94-D2A1-411A-9D61-A48D4506787D}" srcOrd="0" destOrd="0" presId="urn:microsoft.com/office/officeart/2005/8/layout/chevron2"/>
    <dgm:cxn modelId="{BBEC8C5B-22E7-4118-977D-B1FFA02CDAC2}" srcId="{D0A8E07D-B910-4F8B-8630-6D0D51D92010}" destId="{1BE7C6A9-2288-4357-B646-BC8AEC3780E3}" srcOrd="0" destOrd="0" parTransId="{C5830ADD-7DFE-428C-9C9B-BD060A143AF6}" sibTransId="{3843FFF3-A78D-4536-B233-F2DA80011881}"/>
    <dgm:cxn modelId="{7B16ACA0-AF6D-47C1-86CA-0D6E1F394983}" type="presOf" srcId="{F8241E38-485E-49FA-AFB5-4DF8F8B9FF7D}" destId="{DFECC60E-5FBF-45D2-8F74-F0A82075CE18}" srcOrd="0" destOrd="0" presId="urn:microsoft.com/office/officeart/2005/8/layout/chevron2"/>
    <dgm:cxn modelId="{5969F51A-B8C1-44F1-AC8D-8A9085B7FDA6}" srcId="{9C352AD0-920B-4054-8267-B8C02FBDF035}" destId="{EFCAC549-1746-468F-B3D9-E33BA762CA0C}" srcOrd="0" destOrd="0" parTransId="{8B83BB4C-2215-43B4-A219-B2F867716DA7}" sibTransId="{28FF8E39-DBD6-4604-91DB-4ECFD35A1CAD}"/>
    <dgm:cxn modelId="{2A9E2C5F-B299-452F-8F71-1A0F9FC3EAEA}" type="presParOf" srcId="{E9AC911C-5A70-45F6-A3B5-5661477E9B8D}" destId="{24BFF5AC-B2CE-4A0B-B014-7705D048A29D}" srcOrd="0" destOrd="0" presId="urn:microsoft.com/office/officeart/2005/8/layout/chevron2"/>
    <dgm:cxn modelId="{5B16BF22-E447-4F8C-A56C-2D5C3FEC9F26}" type="presParOf" srcId="{24BFF5AC-B2CE-4A0B-B014-7705D048A29D}" destId="{FBE5BA63-D62E-4362-A6FB-36BCE17A36D2}" srcOrd="0" destOrd="0" presId="urn:microsoft.com/office/officeart/2005/8/layout/chevron2"/>
    <dgm:cxn modelId="{695D0D2A-66F0-4702-81AD-D3303AE49105}" type="presParOf" srcId="{24BFF5AC-B2CE-4A0B-B014-7705D048A29D}" destId="{EBC2D780-A884-473E-999D-1EAD2B4DCBB1}" srcOrd="1" destOrd="0" presId="urn:microsoft.com/office/officeart/2005/8/layout/chevron2"/>
    <dgm:cxn modelId="{BB21A9A6-46E3-4BD5-9FF7-5E6ED000EEBE}" type="presParOf" srcId="{E9AC911C-5A70-45F6-A3B5-5661477E9B8D}" destId="{0E82C42B-1EDF-41CC-9A43-4BF2D706C166}" srcOrd="1" destOrd="0" presId="urn:microsoft.com/office/officeart/2005/8/layout/chevron2"/>
    <dgm:cxn modelId="{5C123F91-5CB7-489A-88A5-E0E4B2B5DAC5}" type="presParOf" srcId="{E9AC911C-5A70-45F6-A3B5-5661477E9B8D}" destId="{91EAF5C4-298E-48D7-9A87-FD815622453D}" srcOrd="2" destOrd="0" presId="urn:microsoft.com/office/officeart/2005/8/layout/chevron2"/>
    <dgm:cxn modelId="{692D5323-3955-4319-A1E4-2C95FC73599C}" type="presParOf" srcId="{91EAF5C4-298E-48D7-9A87-FD815622453D}" destId="{28A0776E-27E0-4699-91F6-8F8670ABF354}" srcOrd="0" destOrd="0" presId="urn:microsoft.com/office/officeart/2005/8/layout/chevron2"/>
    <dgm:cxn modelId="{39FA3765-8C62-4C7D-890D-FDCBA75C41C6}" type="presParOf" srcId="{91EAF5C4-298E-48D7-9A87-FD815622453D}" destId="{3DBDF6EF-4E86-410A-A56C-AD8945E64047}" srcOrd="1" destOrd="0" presId="urn:microsoft.com/office/officeart/2005/8/layout/chevron2"/>
    <dgm:cxn modelId="{11E56C30-DF4E-4870-A9C3-D93817861330}" type="presParOf" srcId="{E9AC911C-5A70-45F6-A3B5-5661477E9B8D}" destId="{3A55A506-D6A7-49A4-B269-ED41C5E00127}" srcOrd="3" destOrd="0" presId="urn:microsoft.com/office/officeart/2005/8/layout/chevron2"/>
    <dgm:cxn modelId="{085A6417-5988-4C46-A83E-442071B486F2}" type="presParOf" srcId="{E9AC911C-5A70-45F6-A3B5-5661477E9B8D}" destId="{C3C35D74-892A-469B-A19A-2872AE297102}" srcOrd="4" destOrd="0" presId="urn:microsoft.com/office/officeart/2005/8/layout/chevron2"/>
    <dgm:cxn modelId="{66188AEC-D9B5-407E-8F02-217C42D74AA6}" type="presParOf" srcId="{C3C35D74-892A-469B-A19A-2872AE297102}" destId="{DFECC60E-5FBF-45D2-8F74-F0A82075CE18}" srcOrd="0" destOrd="0" presId="urn:microsoft.com/office/officeart/2005/8/layout/chevron2"/>
    <dgm:cxn modelId="{0D658839-9F45-4EC4-AEC0-AF48149537FF}" type="presParOf" srcId="{C3C35D74-892A-469B-A19A-2872AE297102}" destId="{75FF4BF6-C8F3-4E11-8031-CA71C348CF79}" srcOrd="1" destOrd="0" presId="urn:microsoft.com/office/officeart/2005/8/layout/chevron2"/>
    <dgm:cxn modelId="{7A11C862-0B44-4439-8067-437C748A8639}" type="presParOf" srcId="{E9AC911C-5A70-45F6-A3B5-5661477E9B8D}" destId="{274FDBEB-597A-412B-83A7-ABD4D3F491CE}" srcOrd="5" destOrd="0" presId="urn:microsoft.com/office/officeart/2005/8/layout/chevron2"/>
    <dgm:cxn modelId="{316AEFA8-A0E7-4A62-A625-18EC9ACB8145}" type="presParOf" srcId="{E9AC911C-5A70-45F6-A3B5-5661477E9B8D}" destId="{A6C72879-D335-4FAA-891A-983EFAF23715}" srcOrd="6" destOrd="0" presId="urn:microsoft.com/office/officeart/2005/8/layout/chevron2"/>
    <dgm:cxn modelId="{5D942B67-8DA3-41EE-845E-83953CB18557}" type="presParOf" srcId="{A6C72879-D335-4FAA-891A-983EFAF23715}" destId="{4EA7707B-4C40-4C29-9DD1-15144C8DCACA}" srcOrd="0" destOrd="0" presId="urn:microsoft.com/office/officeart/2005/8/layout/chevron2"/>
    <dgm:cxn modelId="{2A9C665D-E9B8-4F01-8ABF-49B9C88E3111}" type="presParOf" srcId="{A6C72879-D335-4FAA-891A-983EFAF23715}" destId="{94FA1B94-D2A1-411A-9D61-A48D4506787D}" srcOrd="1" destOrd="0" presId="urn:microsoft.com/office/officeart/2005/8/layout/chevron2"/>
    <dgm:cxn modelId="{9E4CA157-4799-4DAB-8DED-DB87CC71EA56}" type="presParOf" srcId="{E9AC911C-5A70-45F6-A3B5-5661477E9B8D}" destId="{D210FDCC-18B4-40A2-B9CD-3E2F002119C8}" srcOrd="7" destOrd="0" presId="urn:microsoft.com/office/officeart/2005/8/layout/chevron2"/>
    <dgm:cxn modelId="{778F6A71-6307-4C96-9B4B-C685C9D00A70}" type="presParOf" srcId="{E9AC911C-5A70-45F6-A3B5-5661477E9B8D}" destId="{39E5F6A6-A652-4814-B6E6-184960DA7035}" srcOrd="8" destOrd="0" presId="urn:microsoft.com/office/officeart/2005/8/layout/chevron2"/>
    <dgm:cxn modelId="{030AADDC-70B2-40D9-BB24-C8412524BBBB}" type="presParOf" srcId="{39E5F6A6-A652-4814-B6E6-184960DA7035}" destId="{30AED697-E7E4-497A-8477-F798B371391D}" srcOrd="0" destOrd="0" presId="urn:microsoft.com/office/officeart/2005/8/layout/chevron2"/>
    <dgm:cxn modelId="{CEE61778-E952-4671-94D1-34B37BEC5749}" type="presParOf" srcId="{39E5F6A6-A652-4814-B6E6-184960DA7035}" destId="{A19A8283-1390-4985-9EC0-CC26194FFF9D}" srcOrd="1" destOrd="0" presId="urn:microsoft.com/office/officeart/2005/8/layout/chevron2"/>
    <dgm:cxn modelId="{05EB84A7-7090-41E4-A357-8DD444634FB4}" type="presParOf" srcId="{E9AC911C-5A70-45F6-A3B5-5661477E9B8D}" destId="{9542A95E-21EC-4C50-B16E-F70F2B85AA94}" srcOrd="9" destOrd="0" presId="urn:microsoft.com/office/officeart/2005/8/layout/chevron2"/>
    <dgm:cxn modelId="{0251F491-265B-44BE-A702-10B55E0EF13C}" type="presParOf" srcId="{E9AC911C-5A70-45F6-A3B5-5661477E9B8D}" destId="{0661DC8D-1B14-4B6C-808A-CF6B9DCAAE28}" srcOrd="10" destOrd="0" presId="urn:microsoft.com/office/officeart/2005/8/layout/chevron2"/>
    <dgm:cxn modelId="{B0CCB3BC-055E-476E-9111-43F83925D6A5}" type="presParOf" srcId="{0661DC8D-1B14-4B6C-808A-CF6B9DCAAE28}" destId="{BA8AA67E-5CE3-419A-BBD0-FC757C5C16A1}" srcOrd="0" destOrd="0" presId="urn:microsoft.com/office/officeart/2005/8/layout/chevron2"/>
    <dgm:cxn modelId="{01404252-26FE-490C-89AE-E33BE60CFFDD}" type="presParOf" srcId="{0661DC8D-1B14-4B6C-808A-CF6B9DCAAE28}" destId="{F1B85281-F75E-41A2-A6EF-9FC5DCEB77A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61AF-C05E-4521-B3D9-4BAABB29D66B}" type="datetimeFigureOut">
              <a:rPr lang="es-CO" smtClean="0"/>
              <a:t>16/07/2014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4AF8-D46E-4948-9CD7-3E7A9ED768E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4004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61AF-C05E-4521-B3D9-4BAABB29D66B}" type="datetimeFigureOut">
              <a:rPr lang="es-CO" smtClean="0"/>
              <a:t>16/07/2014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4AF8-D46E-4948-9CD7-3E7A9ED768E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4406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61AF-C05E-4521-B3D9-4BAABB29D66B}" type="datetimeFigureOut">
              <a:rPr lang="es-CO" smtClean="0"/>
              <a:t>16/07/2014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4AF8-D46E-4948-9CD7-3E7A9ED768E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498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61AF-C05E-4521-B3D9-4BAABB29D66B}" type="datetimeFigureOut">
              <a:rPr lang="es-CO" smtClean="0"/>
              <a:t>16/07/2014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4AF8-D46E-4948-9CD7-3E7A9ED768E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545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61AF-C05E-4521-B3D9-4BAABB29D66B}" type="datetimeFigureOut">
              <a:rPr lang="es-CO" smtClean="0"/>
              <a:t>16/07/2014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4AF8-D46E-4948-9CD7-3E7A9ED768E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14373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61AF-C05E-4521-B3D9-4BAABB29D66B}" type="datetimeFigureOut">
              <a:rPr lang="es-CO" smtClean="0"/>
              <a:t>16/07/2014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4AF8-D46E-4948-9CD7-3E7A9ED768E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8302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61AF-C05E-4521-B3D9-4BAABB29D66B}" type="datetimeFigureOut">
              <a:rPr lang="es-CO" smtClean="0"/>
              <a:t>16/07/2014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4AF8-D46E-4948-9CD7-3E7A9ED768E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1593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61AF-C05E-4521-B3D9-4BAABB29D66B}" type="datetimeFigureOut">
              <a:rPr lang="es-CO" smtClean="0"/>
              <a:t>16/07/2014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4AF8-D46E-4948-9CD7-3E7A9ED768E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256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61AF-C05E-4521-B3D9-4BAABB29D66B}" type="datetimeFigureOut">
              <a:rPr lang="es-CO" smtClean="0"/>
              <a:t>16/07/2014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4AF8-D46E-4948-9CD7-3E7A9ED768E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0515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61AF-C05E-4521-B3D9-4BAABB29D66B}" type="datetimeFigureOut">
              <a:rPr lang="es-CO" smtClean="0"/>
              <a:t>16/07/2014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4AF8-D46E-4948-9CD7-3E7A9ED768E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2444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861AF-C05E-4521-B3D9-4BAABB29D66B}" type="datetimeFigureOut">
              <a:rPr lang="es-CO" smtClean="0"/>
              <a:t>16/07/2014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4AF8-D46E-4948-9CD7-3E7A9ED768E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4963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861AF-C05E-4521-B3D9-4BAABB29D66B}" type="datetimeFigureOut">
              <a:rPr lang="es-CO" smtClean="0"/>
              <a:t>16/07/2014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94AF8-D46E-4948-9CD7-3E7A9ED768E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691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39552" y="2204864"/>
            <a:ext cx="5742149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dirty="0" smtClean="0">
                <a:solidFill>
                  <a:schemeClr val="accent3"/>
                </a:solidFill>
                <a:latin typeface="+mj-lt"/>
                <a:cs typeface="Arial" panose="020B0604020202020204" pitchFamily="34" charset="0"/>
              </a:rPr>
              <a:t>Taller de Socialización del</a:t>
            </a:r>
          </a:p>
          <a:p>
            <a:r>
              <a:rPr lang="es-CO" sz="4000" b="1" dirty="0" smtClean="0">
                <a:latin typeface="+mj-lt"/>
                <a:cs typeface="Arial" panose="020B0604020202020204" pitchFamily="34" charset="0"/>
              </a:rPr>
              <a:t>MODELO ESTÁNDAR DE</a:t>
            </a:r>
          </a:p>
          <a:p>
            <a:r>
              <a:rPr lang="es-CO" sz="4000" b="1" dirty="0" smtClean="0">
                <a:latin typeface="+mj-lt"/>
                <a:cs typeface="Arial" panose="020B0604020202020204" pitchFamily="34" charset="0"/>
              </a:rPr>
              <a:t>CONTROL INTERNO</a:t>
            </a:r>
          </a:p>
          <a:p>
            <a:r>
              <a:rPr lang="es-CO" sz="4000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p</a:t>
            </a:r>
            <a:r>
              <a:rPr lang="es-CO" sz="4000" dirty="0" smtClean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ara el Estado Colombiano</a:t>
            </a:r>
            <a:endParaRPr lang="es-CO" sz="4000" dirty="0">
              <a:solidFill>
                <a:schemeClr val="accent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6772686" y="2553332"/>
            <a:ext cx="1725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b="1" dirty="0" smtClean="0">
                <a:latin typeface="+mj-lt"/>
                <a:cs typeface="Arial" panose="020B0604020202020204" pitchFamily="34" charset="0"/>
              </a:rPr>
              <a:t>-MECI 2014-</a:t>
            </a:r>
            <a:endParaRPr lang="es-CO" sz="2400" b="1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498" y="284555"/>
            <a:ext cx="2383848" cy="2167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0882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39552" y="692696"/>
            <a:ext cx="806489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latin typeface="+mj-lt"/>
                <a:cs typeface="Arial" panose="020B0604020202020204" pitchFamily="34" charset="0"/>
              </a:rPr>
              <a:t>DECRETO 943 DEL 21 DE MAYO DE 2014</a:t>
            </a:r>
          </a:p>
          <a:p>
            <a:pPr algn="ctr"/>
            <a:r>
              <a:rPr lang="es-CO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“POR EL CUAL SE ACTUALIZA EL MODELO ESTÁNDAR DE CONTROL INTERNO PARA </a:t>
            </a:r>
            <a:r>
              <a:rPr lang="es-CO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EL ESTADO </a:t>
            </a:r>
            <a:r>
              <a:rPr lang="es-CO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COLOMBIANO - MECI”</a:t>
            </a:r>
          </a:p>
          <a:p>
            <a:endParaRPr lang="es-CO" sz="2800" b="1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CO" sz="3000" b="1" dirty="0" smtClean="0">
                <a:latin typeface="+mj-lt"/>
                <a:cs typeface="Arial" panose="020B0604020202020204" pitchFamily="34" charset="0"/>
              </a:rPr>
              <a:t>Parágrafo</a:t>
            </a:r>
            <a:r>
              <a:rPr lang="es-CO" sz="3000" b="1" dirty="0">
                <a:latin typeface="+mj-lt"/>
                <a:cs typeface="Arial" panose="020B0604020202020204" pitchFamily="34" charset="0"/>
              </a:rPr>
              <a:t>. </a:t>
            </a:r>
            <a:r>
              <a:rPr lang="es-CO" sz="3000" dirty="0">
                <a:latin typeface="+mj-lt"/>
                <a:cs typeface="Arial" panose="020B0604020202020204" pitchFamily="34" charset="0"/>
              </a:rPr>
              <a:t>El Gobierno Nacional a través </a:t>
            </a:r>
            <a:r>
              <a:rPr lang="es-CO" sz="3000" dirty="0" smtClean="0">
                <a:latin typeface="+mj-lt"/>
                <a:cs typeface="Arial" panose="020B0604020202020204" pitchFamily="34" charset="0"/>
              </a:rPr>
              <a:t>del </a:t>
            </a:r>
            <a:r>
              <a:rPr lang="es-CO" sz="3000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Departamento </a:t>
            </a:r>
            <a:r>
              <a:rPr lang="es-CO" sz="30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Administrativo de la </a:t>
            </a:r>
            <a:r>
              <a:rPr lang="es-CO" sz="3000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Función Pública - DAFP-</a:t>
            </a:r>
            <a:r>
              <a:rPr lang="es-CO" sz="3000" b="1" dirty="0">
                <a:latin typeface="+mj-lt"/>
                <a:cs typeface="Arial" panose="020B0604020202020204" pitchFamily="34" charset="0"/>
              </a:rPr>
              <a:t>, </a:t>
            </a:r>
            <a:r>
              <a:rPr lang="es-CO" sz="3000" dirty="0">
                <a:latin typeface="+mj-lt"/>
                <a:cs typeface="Arial" panose="020B0604020202020204" pitchFamily="34" charset="0"/>
              </a:rPr>
              <a:t>podrá realizar </a:t>
            </a:r>
            <a:r>
              <a:rPr lang="es-CO" sz="3000" b="1" u="sng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actualizaciones </a:t>
            </a:r>
            <a:r>
              <a:rPr lang="es-CO" sz="3000" b="1" u="sng" dirty="0" smtClean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y modificaciones </a:t>
            </a:r>
            <a:r>
              <a:rPr lang="es-CO" sz="3000" u="sng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al </a:t>
            </a:r>
            <a:r>
              <a:rPr lang="es-CO" sz="3000" b="1" u="sng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Manual Técnico</a:t>
            </a:r>
            <a:r>
              <a:rPr lang="es-CO" sz="3000" b="1" dirty="0">
                <a:latin typeface="+mj-lt"/>
                <a:cs typeface="Arial" panose="020B0604020202020204" pitchFamily="34" charset="0"/>
              </a:rPr>
              <a:t>, </a:t>
            </a:r>
            <a:r>
              <a:rPr lang="es-CO" sz="3000" dirty="0">
                <a:latin typeface="+mj-lt"/>
                <a:cs typeface="Arial" panose="020B0604020202020204" pitchFamily="34" charset="0"/>
              </a:rPr>
              <a:t>con el fin </a:t>
            </a:r>
            <a:r>
              <a:rPr lang="es-CO" sz="3000" dirty="0" smtClean="0">
                <a:latin typeface="+mj-lt"/>
                <a:cs typeface="Arial" panose="020B0604020202020204" pitchFamily="34" charset="0"/>
              </a:rPr>
              <a:t>de adecuarlo </a:t>
            </a:r>
            <a:r>
              <a:rPr lang="es-CO" sz="3000" dirty="0">
                <a:latin typeface="+mj-lt"/>
                <a:cs typeface="Arial" panose="020B0604020202020204" pitchFamily="34" charset="0"/>
              </a:rPr>
              <a:t>a las necesidades de fortalecimiento y </a:t>
            </a:r>
            <a:r>
              <a:rPr lang="es-CO" sz="3000" dirty="0" smtClean="0">
                <a:latin typeface="+mj-lt"/>
                <a:cs typeface="Arial" panose="020B0604020202020204" pitchFamily="34" charset="0"/>
              </a:rPr>
              <a:t>a los</a:t>
            </a:r>
            <a:r>
              <a:rPr lang="es-CO" sz="3000" dirty="0">
                <a:latin typeface="+mj-lt"/>
                <a:cs typeface="Arial" panose="020B0604020202020204" pitchFamily="34" charset="0"/>
              </a:rPr>
              <a:t> </a:t>
            </a:r>
            <a:r>
              <a:rPr lang="es-CO" sz="3000" dirty="0" smtClean="0">
                <a:latin typeface="+mj-lt"/>
                <a:cs typeface="Arial" panose="020B0604020202020204" pitchFamily="34" charset="0"/>
              </a:rPr>
              <a:t>cambios </a:t>
            </a:r>
            <a:r>
              <a:rPr lang="es-CO" sz="3000" dirty="0">
                <a:latin typeface="+mj-lt"/>
                <a:cs typeface="Arial" panose="020B0604020202020204" pitchFamily="34" charset="0"/>
              </a:rPr>
              <a:t>de los referentes internacionales, </a:t>
            </a:r>
            <a:r>
              <a:rPr lang="es-CO" sz="3000" b="1" dirty="0" smtClean="0">
                <a:solidFill>
                  <a:schemeClr val="accent6"/>
                </a:solidFill>
                <a:latin typeface="+mj-lt"/>
                <a:cs typeface="Arial" panose="020B0604020202020204" pitchFamily="34" charset="0"/>
              </a:rPr>
              <a:t>previa aprobación </a:t>
            </a:r>
            <a:r>
              <a:rPr lang="es-CO" sz="3000" dirty="0">
                <a:latin typeface="+mj-lt"/>
                <a:cs typeface="Arial" panose="020B0604020202020204" pitchFamily="34" charset="0"/>
              </a:rPr>
              <a:t>del </a:t>
            </a:r>
            <a:r>
              <a:rPr lang="es-CO" sz="30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Consejo Asesor del </a:t>
            </a:r>
            <a:r>
              <a:rPr lang="es-CO" sz="3000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Gobierno Nacional </a:t>
            </a:r>
            <a:r>
              <a:rPr lang="es-CO" sz="30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en materia de Control Interno.</a:t>
            </a:r>
          </a:p>
        </p:txBody>
      </p:sp>
    </p:spTree>
    <p:extLst>
      <p:ext uri="{BB962C8B-B14F-4D97-AF65-F5344CB8AC3E}">
        <p14:creationId xmlns:p14="http://schemas.microsoft.com/office/powerpoint/2010/main" val="327755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39552" y="692696"/>
            <a:ext cx="806489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latin typeface="+mj-lt"/>
                <a:cs typeface="Arial" panose="020B0604020202020204" pitchFamily="34" charset="0"/>
              </a:rPr>
              <a:t>DECRETO 943 DEL 21 DE MAYO DE 2014</a:t>
            </a:r>
          </a:p>
          <a:p>
            <a:pPr algn="ctr"/>
            <a:r>
              <a:rPr lang="es-CO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“POR EL CUAL SE ACTUALIZA EL MODELO ESTÁNDAR DE CONTROL INTERNO PARA </a:t>
            </a:r>
            <a:r>
              <a:rPr lang="es-CO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EL ESTADO </a:t>
            </a:r>
            <a:r>
              <a:rPr lang="es-CO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COLOMBIANO - MECI”</a:t>
            </a:r>
          </a:p>
          <a:p>
            <a:endParaRPr lang="es-CO" sz="3200" b="1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CO" sz="2800" b="1" dirty="0">
                <a:latin typeface="+mj-lt"/>
                <a:cs typeface="Arial" panose="020B0604020202020204" pitchFamily="34" charset="0"/>
              </a:rPr>
              <a:t>ARTÍCULO 2. </a:t>
            </a:r>
            <a:r>
              <a:rPr lang="es-CO" sz="2800" dirty="0">
                <a:latin typeface="+mj-lt"/>
                <a:cs typeface="Arial" panose="020B0604020202020204" pitchFamily="34" charset="0"/>
              </a:rPr>
              <a:t>El </a:t>
            </a:r>
            <a:r>
              <a:rPr lang="es-CO" sz="2800" b="1" u="sng" dirty="0">
                <a:latin typeface="+mj-lt"/>
                <a:cs typeface="Arial" panose="020B0604020202020204" pitchFamily="34" charset="0"/>
              </a:rPr>
              <a:t>establecimiento y desarrollo </a:t>
            </a:r>
            <a:r>
              <a:rPr lang="es-CO" sz="2800" dirty="0" smtClean="0">
                <a:latin typeface="+mj-lt"/>
                <a:cs typeface="Arial" panose="020B0604020202020204" pitchFamily="34" charset="0"/>
              </a:rPr>
              <a:t>del Sistema </a:t>
            </a:r>
            <a:r>
              <a:rPr lang="es-CO" sz="2800" dirty="0">
                <a:latin typeface="+mj-lt"/>
                <a:cs typeface="Arial" panose="020B0604020202020204" pitchFamily="34" charset="0"/>
              </a:rPr>
              <a:t>de Control Interno en los organismos </a:t>
            </a:r>
            <a:r>
              <a:rPr lang="es-CO" sz="2800" dirty="0" smtClean="0">
                <a:latin typeface="+mj-lt"/>
                <a:cs typeface="Arial" panose="020B0604020202020204" pitchFamily="34" charset="0"/>
              </a:rPr>
              <a:t>y entidades </a:t>
            </a:r>
            <a:r>
              <a:rPr lang="es-CO" sz="2800" dirty="0">
                <a:latin typeface="+mj-lt"/>
                <a:cs typeface="Arial" panose="020B0604020202020204" pitchFamily="34" charset="0"/>
              </a:rPr>
              <a:t>públicas que hacen parte del campo </a:t>
            </a:r>
            <a:r>
              <a:rPr lang="es-CO" sz="2800" dirty="0" smtClean="0">
                <a:latin typeface="+mj-lt"/>
                <a:cs typeface="Arial" panose="020B0604020202020204" pitchFamily="34" charset="0"/>
              </a:rPr>
              <a:t>de aplicación </a:t>
            </a:r>
            <a:r>
              <a:rPr lang="es-CO" sz="2800" dirty="0">
                <a:latin typeface="+mj-lt"/>
                <a:cs typeface="Arial" panose="020B0604020202020204" pitchFamily="34" charset="0"/>
              </a:rPr>
              <a:t>del presente decreto, </a:t>
            </a:r>
            <a:r>
              <a:rPr lang="es-CO" sz="2800" dirty="0" smtClean="0">
                <a:latin typeface="+mj-lt"/>
                <a:cs typeface="Arial" panose="020B0604020202020204" pitchFamily="34" charset="0"/>
              </a:rPr>
              <a:t>será </a:t>
            </a:r>
            <a:r>
              <a:rPr lang="es-CO" sz="2800" b="1" u="sng" dirty="0" smtClean="0">
                <a:latin typeface="+mj-lt"/>
                <a:cs typeface="Arial" panose="020B0604020202020204" pitchFamily="34" charset="0"/>
              </a:rPr>
              <a:t>responsabilidad</a:t>
            </a:r>
            <a:r>
              <a:rPr lang="es-CO" sz="2800" b="1" dirty="0">
                <a:latin typeface="+mj-lt"/>
                <a:cs typeface="Arial" panose="020B0604020202020204" pitchFamily="34" charset="0"/>
              </a:rPr>
              <a:t> </a:t>
            </a:r>
            <a:r>
              <a:rPr lang="es-CO" sz="2800" dirty="0" smtClean="0">
                <a:latin typeface="+mj-lt"/>
                <a:cs typeface="Arial" panose="020B0604020202020204" pitchFamily="34" charset="0"/>
              </a:rPr>
              <a:t>de </a:t>
            </a:r>
            <a:r>
              <a:rPr lang="es-CO" sz="2800" dirty="0">
                <a:latin typeface="+mj-lt"/>
                <a:cs typeface="Arial" panose="020B0604020202020204" pitchFamily="34" charset="0"/>
              </a:rPr>
              <a:t>la </a:t>
            </a:r>
            <a:r>
              <a:rPr lang="es-CO" sz="28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máxima autoridad </a:t>
            </a:r>
            <a:r>
              <a:rPr lang="es-CO" sz="2800" dirty="0">
                <a:latin typeface="+mj-lt"/>
                <a:cs typeface="Arial" panose="020B0604020202020204" pitchFamily="34" charset="0"/>
              </a:rPr>
              <a:t>de la entidad u </a:t>
            </a:r>
            <a:r>
              <a:rPr lang="es-CO" sz="2800" dirty="0" smtClean="0">
                <a:latin typeface="+mj-lt"/>
                <a:cs typeface="Arial" panose="020B0604020202020204" pitchFamily="34" charset="0"/>
              </a:rPr>
              <a:t>organismo correspondiente </a:t>
            </a:r>
            <a:r>
              <a:rPr lang="es-CO" sz="2800" dirty="0">
                <a:latin typeface="+mj-lt"/>
                <a:cs typeface="Arial" panose="020B0604020202020204" pitchFamily="34" charset="0"/>
              </a:rPr>
              <a:t>y de </a:t>
            </a:r>
            <a:r>
              <a:rPr lang="es-CO" sz="2800" dirty="0" smtClean="0">
                <a:latin typeface="+mj-lt"/>
                <a:cs typeface="Arial" panose="020B0604020202020204" pitchFamily="34" charset="0"/>
              </a:rPr>
              <a:t>los </a:t>
            </a:r>
            <a:r>
              <a:rPr lang="es-CO" sz="2800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jefes</a:t>
            </a:r>
            <a:r>
              <a:rPr lang="es-CO" sz="2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s-CO" sz="2800" dirty="0">
                <a:latin typeface="+mj-lt"/>
                <a:cs typeface="Arial" panose="020B0604020202020204" pitchFamily="34" charset="0"/>
              </a:rPr>
              <a:t>de cada </a:t>
            </a:r>
            <a:r>
              <a:rPr lang="es-CO" sz="2800" dirty="0" smtClean="0">
                <a:latin typeface="+mj-lt"/>
                <a:cs typeface="Arial" panose="020B0604020202020204" pitchFamily="34" charset="0"/>
              </a:rPr>
              <a:t>dependencia de </a:t>
            </a:r>
            <a:r>
              <a:rPr lang="es-CO" sz="2800" dirty="0">
                <a:latin typeface="+mj-lt"/>
                <a:cs typeface="Arial" panose="020B0604020202020204" pitchFamily="34" charset="0"/>
              </a:rPr>
              <a:t>las entidades </a:t>
            </a:r>
            <a:r>
              <a:rPr lang="es-CO" sz="2800" dirty="0" smtClean="0">
                <a:latin typeface="+mj-lt"/>
                <a:cs typeface="Arial" panose="020B0604020202020204" pitchFamily="34" charset="0"/>
              </a:rPr>
              <a:t>y organismos</a:t>
            </a:r>
            <a:r>
              <a:rPr lang="es-CO" sz="2800" dirty="0">
                <a:latin typeface="+mj-lt"/>
                <a:cs typeface="Arial" panose="020B0604020202020204" pitchFamily="34" charset="0"/>
              </a:rPr>
              <a:t>, así como de los </a:t>
            </a:r>
            <a:r>
              <a:rPr lang="es-CO" sz="2800" dirty="0" smtClean="0">
                <a:latin typeface="+mj-lt"/>
                <a:cs typeface="Arial" panose="020B0604020202020204" pitchFamily="34" charset="0"/>
              </a:rPr>
              <a:t>demás </a:t>
            </a:r>
            <a:r>
              <a:rPr lang="es-CO" sz="2800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funcionarios </a:t>
            </a:r>
            <a:r>
              <a:rPr lang="es-CO" sz="2800" dirty="0">
                <a:latin typeface="+mj-lt"/>
                <a:cs typeface="Arial" panose="020B0604020202020204" pitchFamily="34" charset="0"/>
              </a:rPr>
              <a:t>de la respectiva entidad</a:t>
            </a:r>
            <a:r>
              <a:rPr lang="es-CO" sz="2800" dirty="0" smtClean="0">
                <a:latin typeface="+mj-lt"/>
                <a:cs typeface="Arial" panose="020B0604020202020204" pitchFamily="34" charset="0"/>
              </a:rPr>
              <a:t>. </a:t>
            </a:r>
            <a:r>
              <a:rPr lang="es-CO" sz="2800" b="1" dirty="0" smtClean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(</a:t>
            </a:r>
            <a:r>
              <a:rPr lang="es-CO" sz="2800" b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RESPONSABILIDAD DE TODOS).</a:t>
            </a:r>
          </a:p>
        </p:txBody>
      </p:sp>
    </p:spTree>
    <p:extLst>
      <p:ext uri="{BB962C8B-B14F-4D97-AF65-F5344CB8AC3E}">
        <p14:creationId xmlns:p14="http://schemas.microsoft.com/office/powerpoint/2010/main" val="304901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39552" y="692696"/>
            <a:ext cx="80648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latin typeface="+mj-lt"/>
                <a:cs typeface="Arial" panose="020B0604020202020204" pitchFamily="34" charset="0"/>
              </a:rPr>
              <a:t>DECRETO 943 DEL 21 DE MAYO DE 2014</a:t>
            </a:r>
          </a:p>
          <a:p>
            <a:pPr algn="ctr"/>
            <a:r>
              <a:rPr lang="es-CO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“POR EL CUAL SE ACTUALIZA EL MODELO ESTÁNDAR DE CONTROL INTERNO PARA </a:t>
            </a:r>
            <a:r>
              <a:rPr lang="es-CO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EL ESTADO </a:t>
            </a:r>
            <a:r>
              <a:rPr lang="es-CO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COLOMBIANO - MECI”</a:t>
            </a:r>
          </a:p>
          <a:p>
            <a:pPr algn="just"/>
            <a:endParaRPr lang="es-CO" sz="2800" b="1" dirty="0" smtClean="0">
              <a:latin typeface="+mj-lt"/>
              <a:cs typeface="Arial" panose="020B0604020202020204" pitchFamily="34" charset="0"/>
            </a:endParaRPr>
          </a:p>
          <a:p>
            <a:pPr algn="just"/>
            <a:endParaRPr lang="es-CO" sz="1200" b="1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CO" sz="3200" b="1" dirty="0" smtClean="0">
                <a:latin typeface="+mj-lt"/>
                <a:cs typeface="Arial" panose="020B0604020202020204" pitchFamily="34" charset="0"/>
              </a:rPr>
              <a:t>ARTÍCULO </a:t>
            </a:r>
            <a:r>
              <a:rPr lang="es-CO" sz="3200" b="1" dirty="0">
                <a:latin typeface="+mj-lt"/>
                <a:cs typeface="Arial" panose="020B0604020202020204" pitchFamily="34" charset="0"/>
              </a:rPr>
              <a:t>3. </a:t>
            </a:r>
            <a:r>
              <a:rPr lang="es-CO" sz="3200" dirty="0">
                <a:latin typeface="+mj-lt"/>
                <a:cs typeface="Arial" panose="020B0604020202020204" pitchFamily="34" charset="0"/>
              </a:rPr>
              <a:t>Corresponderá al </a:t>
            </a:r>
            <a:r>
              <a:rPr lang="es-CO" sz="3200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Departamento Administrativo </a:t>
            </a:r>
            <a:r>
              <a:rPr lang="es-CO" sz="32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de la Función Pública </a:t>
            </a:r>
            <a:r>
              <a:rPr lang="es-CO" sz="3200" dirty="0">
                <a:latin typeface="+mj-lt"/>
                <a:cs typeface="Arial" panose="020B0604020202020204" pitchFamily="34" charset="0"/>
              </a:rPr>
              <a:t>brindar </a:t>
            </a:r>
            <a:r>
              <a:rPr lang="es-CO" sz="3200" dirty="0" smtClean="0">
                <a:latin typeface="+mj-lt"/>
                <a:cs typeface="Arial" panose="020B0604020202020204" pitchFamily="34" charset="0"/>
              </a:rPr>
              <a:t>las </a:t>
            </a:r>
            <a:r>
              <a:rPr lang="es-CO" sz="3200" b="1" u="sng" dirty="0" smtClean="0">
                <a:latin typeface="+mj-lt"/>
                <a:cs typeface="Arial" panose="020B0604020202020204" pitchFamily="34" charset="0"/>
              </a:rPr>
              <a:t>orientaciones</a:t>
            </a:r>
            <a:r>
              <a:rPr lang="es-CO" sz="32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s-CO" sz="3200" dirty="0">
                <a:latin typeface="+mj-lt"/>
                <a:cs typeface="Arial" panose="020B0604020202020204" pitchFamily="34" charset="0"/>
              </a:rPr>
              <a:t>y </a:t>
            </a:r>
            <a:r>
              <a:rPr lang="es-CO" sz="3200" b="1" u="sng" dirty="0">
                <a:latin typeface="+mj-lt"/>
                <a:cs typeface="Arial" panose="020B0604020202020204" pitchFamily="34" charset="0"/>
              </a:rPr>
              <a:t>poner a disposición </a:t>
            </a:r>
            <a:r>
              <a:rPr lang="es-CO" sz="3200" dirty="0" smtClean="0">
                <a:latin typeface="+mj-lt"/>
                <a:cs typeface="Arial" panose="020B0604020202020204" pitchFamily="34" charset="0"/>
              </a:rPr>
              <a:t>los </a:t>
            </a:r>
            <a:r>
              <a:rPr lang="es-CO" sz="3200" b="1" dirty="0" smtClean="0">
                <a:latin typeface="+mj-lt"/>
                <a:cs typeface="Arial" panose="020B0604020202020204" pitchFamily="34" charset="0"/>
              </a:rPr>
              <a:t>instrumentos </a:t>
            </a:r>
            <a:r>
              <a:rPr lang="es-CO" sz="3200" dirty="0">
                <a:latin typeface="+mj-lt"/>
                <a:cs typeface="Arial" panose="020B0604020202020204" pitchFamily="34" charset="0"/>
              </a:rPr>
              <a:t>necesarios para el </a:t>
            </a:r>
            <a:r>
              <a:rPr lang="es-CO" sz="3200" b="1" u="sng" dirty="0" smtClean="0">
                <a:latin typeface="+mj-lt"/>
                <a:cs typeface="Arial" panose="020B0604020202020204" pitchFamily="34" charset="0"/>
              </a:rPr>
              <a:t>diseño, desarrollo, implementación </a:t>
            </a:r>
            <a:r>
              <a:rPr lang="es-CO" sz="3200" b="1" u="sng" dirty="0">
                <a:latin typeface="+mj-lt"/>
                <a:cs typeface="Arial" panose="020B0604020202020204" pitchFamily="34" charset="0"/>
              </a:rPr>
              <a:t>y fortalecimiento </a:t>
            </a:r>
            <a:r>
              <a:rPr lang="es-CO" sz="3200" dirty="0">
                <a:latin typeface="+mj-lt"/>
                <a:cs typeface="Arial" panose="020B0604020202020204" pitchFamily="34" charset="0"/>
              </a:rPr>
              <a:t>del </a:t>
            </a:r>
            <a:r>
              <a:rPr lang="es-CO" sz="3200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Modelo Estándar </a:t>
            </a:r>
            <a:r>
              <a:rPr lang="es-CO" sz="32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de Control Interno. </a:t>
            </a:r>
            <a:r>
              <a:rPr lang="es-CO" sz="3200" b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(</a:t>
            </a:r>
            <a:r>
              <a:rPr lang="es-CO" sz="3200" b="1" dirty="0" smtClean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MANUAL TÉCNICO</a:t>
            </a:r>
            <a:r>
              <a:rPr lang="es-CO" sz="3200" b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s-CO" sz="3200" b="1" dirty="0" smtClean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MECI </a:t>
            </a:r>
            <a:r>
              <a:rPr lang="es-CO" sz="3200" b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2014).</a:t>
            </a:r>
          </a:p>
        </p:txBody>
      </p:sp>
    </p:spTree>
    <p:extLst>
      <p:ext uri="{BB962C8B-B14F-4D97-AF65-F5344CB8AC3E}">
        <p14:creationId xmlns:p14="http://schemas.microsoft.com/office/powerpoint/2010/main" val="13719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39552" y="692696"/>
            <a:ext cx="8064896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latin typeface="+mj-lt"/>
                <a:cs typeface="Arial" panose="020B0604020202020204" pitchFamily="34" charset="0"/>
              </a:rPr>
              <a:t>DECRETO 943 DEL 21 DE MAYO DE 2014</a:t>
            </a:r>
          </a:p>
          <a:p>
            <a:pPr algn="ctr"/>
            <a:r>
              <a:rPr lang="es-CO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“POR EL CUAL SE ACTUALIZA EL MODELO ESTÁNDAR DE CONTROL INTERNO PARA </a:t>
            </a:r>
            <a:r>
              <a:rPr lang="es-CO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EL ESTADO </a:t>
            </a:r>
            <a:r>
              <a:rPr lang="es-CO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COLOMBIANO - MECI”</a:t>
            </a:r>
          </a:p>
          <a:p>
            <a:endParaRPr lang="es-CO" sz="2700" b="1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CO" sz="2800" dirty="0">
                <a:latin typeface="+mj-lt"/>
                <a:cs typeface="Arial" panose="020B0604020202020204" pitchFamily="34" charset="0"/>
              </a:rPr>
              <a:t>La </a:t>
            </a:r>
            <a:r>
              <a:rPr lang="es-CO" sz="28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Escuela Superior de Administración Pública -</a:t>
            </a:r>
            <a:r>
              <a:rPr lang="es-CO" sz="2800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ESAP</a:t>
            </a:r>
            <a:r>
              <a:rPr lang="es-CO" sz="2800" b="1" dirty="0" smtClean="0">
                <a:latin typeface="+mj-lt"/>
                <a:cs typeface="Arial" panose="020B0604020202020204" pitchFamily="34" charset="0"/>
              </a:rPr>
              <a:t>, </a:t>
            </a:r>
            <a:r>
              <a:rPr lang="es-CO" sz="2800" b="1" u="sng" dirty="0" smtClean="0">
                <a:latin typeface="+mj-lt"/>
                <a:cs typeface="Arial" panose="020B0604020202020204" pitchFamily="34" charset="0"/>
              </a:rPr>
              <a:t>diseñará </a:t>
            </a:r>
            <a:r>
              <a:rPr lang="es-CO" sz="2800" b="1" u="sng" dirty="0">
                <a:latin typeface="+mj-lt"/>
                <a:cs typeface="Arial" panose="020B0604020202020204" pitchFamily="34" charset="0"/>
              </a:rPr>
              <a:t>y ofrecerá</a:t>
            </a:r>
            <a:r>
              <a:rPr lang="es-CO" sz="2800" b="1" dirty="0">
                <a:latin typeface="+mj-lt"/>
                <a:cs typeface="Arial" panose="020B0604020202020204" pitchFamily="34" charset="0"/>
              </a:rPr>
              <a:t> </a:t>
            </a:r>
            <a:r>
              <a:rPr lang="es-CO" sz="2800" b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programas o estrategias </a:t>
            </a:r>
            <a:r>
              <a:rPr lang="es-CO" sz="2800" b="1" dirty="0" smtClean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de capacitación</a:t>
            </a:r>
            <a:r>
              <a:rPr lang="es-CO" sz="2800" b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, formación y desarrollo de </a:t>
            </a:r>
            <a:r>
              <a:rPr lang="es-CO" sz="2800" b="1" dirty="0" smtClean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competencias laborales </a:t>
            </a:r>
            <a:r>
              <a:rPr lang="es-CO" sz="2800" dirty="0">
                <a:latin typeface="+mj-lt"/>
                <a:cs typeface="Arial" panose="020B0604020202020204" pitchFamily="34" charset="0"/>
              </a:rPr>
              <a:t>para los </a:t>
            </a:r>
            <a:r>
              <a:rPr lang="es-CO" sz="2800" b="1" u="sng" dirty="0">
                <a:latin typeface="+mj-lt"/>
                <a:cs typeface="Arial" panose="020B0604020202020204" pitchFamily="34" charset="0"/>
              </a:rPr>
              <a:t>jefes de control interno </a:t>
            </a:r>
            <a:r>
              <a:rPr lang="es-CO" sz="2800" dirty="0">
                <a:latin typeface="+mj-lt"/>
                <a:cs typeface="Arial" panose="020B0604020202020204" pitchFamily="34" charset="0"/>
              </a:rPr>
              <a:t>o </a:t>
            </a:r>
            <a:r>
              <a:rPr lang="es-CO" sz="2800" dirty="0" smtClean="0">
                <a:latin typeface="+mj-lt"/>
                <a:cs typeface="Arial" panose="020B0604020202020204" pitchFamily="34" charset="0"/>
              </a:rPr>
              <a:t>quien haga </a:t>
            </a:r>
            <a:r>
              <a:rPr lang="es-CO" sz="2800" dirty="0">
                <a:latin typeface="+mj-lt"/>
                <a:cs typeface="Arial" panose="020B0604020202020204" pitchFamily="34" charset="0"/>
              </a:rPr>
              <a:t>sus veces y sus </a:t>
            </a:r>
            <a:r>
              <a:rPr lang="es-CO" sz="2800" b="1" u="sng" dirty="0">
                <a:latin typeface="+mj-lt"/>
                <a:cs typeface="Arial" panose="020B0604020202020204" pitchFamily="34" charset="0"/>
              </a:rPr>
              <a:t>grupos de trabajo </a:t>
            </a:r>
            <a:r>
              <a:rPr lang="es-CO" sz="2800" dirty="0">
                <a:latin typeface="+mj-lt"/>
                <a:cs typeface="Arial" panose="020B0604020202020204" pitchFamily="34" charset="0"/>
              </a:rPr>
              <a:t>en </a:t>
            </a:r>
            <a:r>
              <a:rPr lang="es-CO" sz="2800" dirty="0" smtClean="0">
                <a:latin typeface="+mj-lt"/>
                <a:cs typeface="Arial" panose="020B0604020202020204" pitchFamily="34" charset="0"/>
              </a:rPr>
              <a:t>las entidades del Estado</a:t>
            </a:r>
            <a:r>
              <a:rPr lang="es-CO" sz="2800" dirty="0">
                <a:latin typeface="+mj-lt"/>
                <a:cs typeface="Arial" panose="020B0604020202020204" pitchFamily="34" charset="0"/>
              </a:rPr>
              <a:t>, en coordinación y bajo </a:t>
            </a:r>
            <a:r>
              <a:rPr lang="es-CO" sz="2800" dirty="0" smtClean="0">
                <a:latin typeface="+mj-lt"/>
                <a:cs typeface="Arial" panose="020B0604020202020204" pitchFamily="34" charset="0"/>
              </a:rPr>
              <a:t>los lineamientos </a:t>
            </a:r>
            <a:r>
              <a:rPr lang="es-CO" sz="2800" dirty="0">
                <a:latin typeface="+mj-lt"/>
                <a:cs typeface="Arial" panose="020B0604020202020204" pitchFamily="34" charset="0"/>
              </a:rPr>
              <a:t>técnicos del </a:t>
            </a:r>
            <a:r>
              <a:rPr lang="es-CO" sz="2800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Departamento Administrativo </a:t>
            </a:r>
            <a:r>
              <a:rPr lang="es-CO" sz="28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de la Función Pública, </a:t>
            </a:r>
            <a:r>
              <a:rPr lang="es-CO" sz="2800" dirty="0">
                <a:latin typeface="+mj-lt"/>
                <a:cs typeface="Arial" panose="020B0604020202020204" pitchFamily="34" charset="0"/>
              </a:rPr>
              <a:t>con el fin </a:t>
            </a:r>
            <a:r>
              <a:rPr lang="es-CO" sz="2800" dirty="0" smtClean="0">
                <a:latin typeface="+mj-lt"/>
                <a:cs typeface="Arial" panose="020B0604020202020204" pitchFamily="34" charset="0"/>
              </a:rPr>
              <a:t>de fortalecer </a:t>
            </a:r>
            <a:r>
              <a:rPr lang="es-CO" sz="2800" dirty="0">
                <a:latin typeface="+mj-lt"/>
                <a:cs typeface="Arial" panose="020B0604020202020204" pitchFamily="34" charset="0"/>
              </a:rPr>
              <a:t>el ejercicio del Control Interno en el País.</a:t>
            </a:r>
            <a:endParaRPr lang="es-CO" sz="2800" b="1" dirty="0">
              <a:solidFill>
                <a:schemeClr val="accent1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70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39552" y="692696"/>
            <a:ext cx="8064896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latin typeface="+mj-lt"/>
                <a:cs typeface="Arial" panose="020B0604020202020204" pitchFamily="34" charset="0"/>
              </a:rPr>
              <a:t>DECRETO 943 DEL 21 DE MAYO DE 2014</a:t>
            </a:r>
          </a:p>
          <a:p>
            <a:pPr algn="ctr"/>
            <a:r>
              <a:rPr lang="es-CO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“POR EL CUAL SE ACTUALIZA EL MODELO ESTÁNDAR DE CONTROL INTERNO PARA </a:t>
            </a:r>
            <a:r>
              <a:rPr lang="es-CO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EL ESTADO </a:t>
            </a:r>
            <a:r>
              <a:rPr lang="es-CO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COLOMBIANO - MECI”</a:t>
            </a:r>
          </a:p>
          <a:p>
            <a:endParaRPr lang="es-CO" sz="2700" b="1" dirty="0" smtClean="0">
              <a:latin typeface="+mj-lt"/>
              <a:cs typeface="Arial" panose="020B0604020202020204" pitchFamily="34" charset="0"/>
            </a:endParaRPr>
          </a:p>
          <a:p>
            <a:endParaRPr lang="es-CO" sz="1400" b="1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CO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ARTÍCULO 4. </a:t>
            </a:r>
            <a:r>
              <a:rPr lang="es-CO" sz="3200" dirty="0">
                <a:latin typeface="+mj-lt"/>
                <a:cs typeface="Arial" panose="020B0604020202020204" pitchFamily="34" charset="0"/>
              </a:rPr>
              <a:t>Para la </a:t>
            </a:r>
            <a:r>
              <a:rPr lang="es-CO" sz="3200" b="1" u="sng" dirty="0">
                <a:latin typeface="+mj-lt"/>
                <a:cs typeface="Arial" panose="020B0604020202020204" pitchFamily="34" charset="0"/>
              </a:rPr>
              <a:t>implementación del </a:t>
            </a:r>
            <a:r>
              <a:rPr lang="es-CO" sz="3200" b="1" u="sng" dirty="0" smtClean="0">
                <a:latin typeface="+mj-lt"/>
                <a:cs typeface="Arial" panose="020B0604020202020204" pitchFamily="34" charset="0"/>
              </a:rPr>
              <a:t>Modelo Actualizado</a:t>
            </a:r>
            <a:r>
              <a:rPr lang="es-CO" sz="32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s-CO" sz="3200" dirty="0">
                <a:latin typeface="+mj-lt"/>
                <a:cs typeface="Arial" panose="020B0604020202020204" pitchFamily="34" charset="0"/>
              </a:rPr>
              <a:t>se tendrán en cuenta las </a:t>
            </a:r>
            <a:r>
              <a:rPr lang="es-CO" sz="3200" dirty="0" smtClean="0">
                <a:latin typeface="+mj-lt"/>
                <a:cs typeface="Arial" panose="020B0604020202020204" pitchFamily="34" charset="0"/>
              </a:rPr>
              <a:t>siguientes disposiciones:</a:t>
            </a:r>
          </a:p>
          <a:p>
            <a:pPr algn="just"/>
            <a:endParaRPr lang="es-CO" dirty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CO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1. </a:t>
            </a:r>
            <a:r>
              <a:rPr lang="es-CO" sz="3200" dirty="0">
                <a:latin typeface="+mj-lt"/>
                <a:cs typeface="Arial" panose="020B0604020202020204" pitchFamily="34" charset="0"/>
              </a:rPr>
              <a:t>Las entidades creadas dentro del </a:t>
            </a:r>
            <a:r>
              <a:rPr lang="es-CO" sz="3200" b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año anterior </a:t>
            </a:r>
            <a:r>
              <a:rPr lang="es-CO" sz="3200" dirty="0">
                <a:latin typeface="+mj-lt"/>
                <a:cs typeface="Arial" panose="020B0604020202020204" pitchFamily="34" charset="0"/>
              </a:rPr>
              <a:t>a </a:t>
            </a:r>
            <a:r>
              <a:rPr lang="es-CO" sz="3200" dirty="0" smtClean="0">
                <a:latin typeface="+mj-lt"/>
                <a:cs typeface="Arial" panose="020B0604020202020204" pitchFamily="34" charset="0"/>
              </a:rPr>
              <a:t>la publicación </a:t>
            </a:r>
            <a:r>
              <a:rPr lang="es-CO" sz="3200" dirty="0">
                <a:latin typeface="+mj-lt"/>
                <a:cs typeface="Arial" panose="020B0604020202020204" pitchFamily="34" charset="0"/>
              </a:rPr>
              <a:t>del presente decreto, implementarán </a:t>
            </a:r>
            <a:r>
              <a:rPr lang="es-CO" sz="3200" dirty="0" smtClean="0">
                <a:latin typeface="+mj-lt"/>
                <a:cs typeface="Arial" panose="020B0604020202020204" pitchFamily="34" charset="0"/>
              </a:rPr>
              <a:t>el Modelo </a:t>
            </a:r>
            <a:r>
              <a:rPr lang="es-CO" sz="3200" dirty="0">
                <a:latin typeface="+mj-lt"/>
                <a:cs typeface="Arial" panose="020B0604020202020204" pitchFamily="34" charset="0"/>
              </a:rPr>
              <a:t>Actualizado, de acuerdo a las </a:t>
            </a:r>
            <a:r>
              <a:rPr lang="es-CO" sz="3200" dirty="0" smtClean="0">
                <a:latin typeface="+mj-lt"/>
                <a:cs typeface="Arial" panose="020B0604020202020204" pitchFamily="34" charset="0"/>
              </a:rPr>
              <a:t>siguientes </a:t>
            </a:r>
            <a:r>
              <a:rPr lang="es-CO" sz="3200" b="1" dirty="0" smtClean="0">
                <a:solidFill>
                  <a:schemeClr val="accent6"/>
                </a:solidFill>
                <a:latin typeface="+mj-lt"/>
                <a:cs typeface="Arial" panose="020B0604020202020204" pitchFamily="34" charset="0"/>
              </a:rPr>
              <a:t>fases</a:t>
            </a:r>
            <a:r>
              <a:rPr lang="es-CO" sz="3200" b="1" dirty="0">
                <a:solidFill>
                  <a:schemeClr val="accent6"/>
                </a:solidFill>
                <a:latin typeface="+mj-lt"/>
                <a:cs typeface="Arial" panose="020B0604020202020204" pitchFamily="34" charset="0"/>
              </a:rPr>
              <a:t>:</a:t>
            </a:r>
            <a:endParaRPr lang="es-CO" sz="2800" b="1" dirty="0">
              <a:solidFill>
                <a:schemeClr val="accent6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39552" y="692696"/>
            <a:ext cx="8064896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latin typeface="Calibri" panose="020F0502020204030204" pitchFamily="34" charset="0"/>
                <a:cs typeface="Arial" panose="020B0604020202020204" pitchFamily="34" charset="0"/>
              </a:rPr>
              <a:t>DECRETO 943 DEL 21 DE MAYO DE 2014</a:t>
            </a:r>
          </a:p>
          <a:p>
            <a:pPr algn="ctr"/>
            <a:r>
              <a:rPr lang="es-CO" sz="1600" i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“POR EL CUAL SE ACTUALIZA EL MODELO ESTÁNDAR DE CONTROL INTERNO PARA </a:t>
            </a:r>
            <a:r>
              <a:rPr lang="es-CO" sz="1600" i="1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EL ESTADO </a:t>
            </a:r>
            <a:r>
              <a:rPr lang="es-CO" sz="1600" i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COLOMBIANO - MECI”</a:t>
            </a:r>
          </a:p>
          <a:p>
            <a:endParaRPr lang="es-CO" sz="2700" b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s-CO" sz="1400" b="1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s-CO" sz="3200" b="1" dirty="0">
                <a:latin typeface="Calibri" panose="020F0502020204030204" pitchFamily="34" charset="0"/>
              </a:rPr>
              <a:t>FASE I </a:t>
            </a:r>
            <a:r>
              <a:rPr lang="es-CO" sz="3200" b="1" dirty="0">
                <a:solidFill>
                  <a:schemeClr val="accent1"/>
                </a:solidFill>
                <a:latin typeface="Calibri" panose="020F0502020204030204" pitchFamily="34" charset="0"/>
              </a:rPr>
              <a:t>(6 MESES</a:t>
            </a:r>
            <a:r>
              <a:rPr lang="es-CO" sz="3200" b="1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):</a:t>
            </a:r>
          </a:p>
          <a:p>
            <a:endParaRPr lang="es-CO" b="1" dirty="0">
              <a:solidFill>
                <a:schemeClr val="accent1"/>
              </a:solidFill>
              <a:latin typeface="Calibri" panose="020F0502020204030204" pitchFamily="34" charset="0"/>
            </a:endParaRP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s-CO" sz="3200" dirty="0" smtClean="0">
                <a:latin typeface="Calibri" panose="020F0502020204030204" pitchFamily="34" charset="0"/>
              </a:rPr>
              <a:t>Información </a:t>
            </a:r>
            <a:r>
              <a:rPr lang="es-CO" sz="3200" dirty="0">
                <a:latin typeface="Calibri" panose="020F0502020204030204" pitchFamily="34" charset="0"/>
              </a:rPr>
              <a:t>y </a:t>
            </a:r>
            <a:r>
              <a:rPr lang="es-CO" sz="3200" dirty="0" smtClean="0">
                <a:latin typeface="Calibri" panose="020F0502020204030204" pitchFamily="34" charset="0"/>
              </a:rPr>
              <a:t>Comunicación.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s-CO" sz="3200" dirty="0" smtClean="0">
                <a:latin typeface="Calibri" panose="020F0502020204030204" pitchFamily="34" charset="0"/>
              </a:rPr>
              <a:t>Modelo </a:t>
            </a:r>
            <a:r>
              <a:rPr lang="es-CO" sz="3200" dirty="0">
                <a:latin typeface="Calibri" panose="020F0502020204030204" pitchFamily="34" charset="0"/>
              </a:rPr>
              <a:t>de Operación por </a:t>
            </a:r>
            <a:r>
              <a:rPr lang="es-CO" sz="3200" dirty="0" smtClean="0">
                <a:latin typeface="Calibri" panose="020F0502020204030204" pitchFamily="34" charset="0"/>
              </a:rPr>
              <a:t>Procesos.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s-CO" sz="3200" dirty="0" smtClean="0">
                <a:latin typeface="Calibri" panose="020F0502020204030204" pitchFamily="34" charset="0"/>
              </a:rPr>
              <a:t>Planes</a:t>
            </a:r>
            <a:r>
              <a:rPr lang="es-CO" sz="3200" dirty="0">
                <a:latin typeface="Calibri" panose="020F0502020204030204" pitchFamily="34" charset="0"/>
              </a:rPr>
              <a:t>, Programas y </a:t>
            </a:r>
            <a:r>
              <a:rPr lang="es-CO" sz="3200" dirty="0" smtClean="0">
                <a:latin typeface="Calibri" panose="020F0502020204030204" pitchFamily="34" charset="0"/>
              </a:rPr>
              <a:t>Proyectos.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s-CO" sz="3200" dirty="0" smtClean="0">
                <a:latin typeface="Calibri" panose="020F0502020204030204" pitchFamily="34" charset="0"/>
              </a:rPr>
              <a:t>Políticas </a:t>
            </a:r>
            <a:r>
              <a:rPr lang="es-CO" sz="3200" dirty="0">
                <a:latin typeface="Calibri" panose="020F0502020204030204" pitchFamily="34" charset="0"/>
              </a:rPr>
              <a:t>de </a:t>
            </a:r>
            <a:r>
              <a:rPr lang="es-CO" sz="3200" dirty="0" smtClean="0">
                <a:latin typeface="Calibri" panose="020F0502020204030204" pitchFamily="34" charset="0"/>
              </a:rPr>
              <a:t>Operación.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s-CO" sz="3200" dirty="0" smtClean="0">
                <a:latin typeface="Calibri" panose="020F0502020204030204" pitchFamily="34" charset="0"/>
              </a:rPr>
              <a:t>Estructura Organizacional.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s-CO" sz="3200" dirty="0" smtClean="0">
                <a:latin typeface="Calibri" panose="020F0502020204030204" pitchFamily="34" charset="0"/>
              </a:rPr>
              <a:t>Indicadores </a:t>
            </a:r>
            <a:r>
              <a:rPr lang="es-CO" sz="3200" dirty="0">
                <a:latin typeface="Calibri" panose="020F0502020204030204" pitchFamily="34" charset="0"/>
              </a:rPr>
              <a:t>de Gestión.</a:t>
            </a:r>
            <a:endParaRPr lang="es-CO" sz="2800" b="1" dirty="0">
              <a:solidFill>
                <a:schemeClr val="accent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34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39552" y="692696"/>
            <a:ext cx="806489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latin typeface="Calibri" panose="020F0502020204030204" pitchFamily="34" charset="0"/>
                <a:cs typeface="Arial" panose="020B0604020202020204" pitchFamily="34" charset="0"/>
              </a:rPr>
              <a:t>DECRETO 943 DEL 21 DE MAYO DE 2014</a:t>
            </a:r>
          </a:p>
          <a:p>
            <a:pPr algn="ctr"/>
            <a:r>
              <a:rPr lang="es-CO" sz="1600" i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“POR EL CUAL SE ACTUALIZA EL MODELO ESTÁNDAR DE CONTROL INTERNO PARA </a:t>
            </a:r>
            <a:r>
              <a:rPr lang="es-CO" sz="1600" i="1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EL ESTADO </a:t>
            </a:r>
            <a:r>
              <a:rPr lang="es-CO" sz="1600" i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COLOMBIANO - MECI”</a:t>
            </a:r>
          </a:p>
          <a:p>
            <a:endParaRPr lang="es-CO" sz="1400" b="1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s-CO" sz="3000" b="1" dirty="0"/>
              <a:t>FASE II </a:t>
            </a:r>
            <a:r>
              <a:rPr lang="es-CO" sz="3000" b="1" dirty="0">
                <a:solidFill>
                  <a:schemeClr val="accent1"/>
                </a:solidFill>
              </a:rPr>
              <a:t>(3 MESES</a:t>
            </a:r>
            <a:r>
              <a:rPr lang="es-CO" sz="3000" b="1" dirty="0" smtClean="0">
                <a:solidFill>
                  <a:schemeClr val="accent1"/>
                </a:solidFill>
              </a:rPr>
              <a:t>):</a:t>
            </a:r>
          </a:p>
          <a:p>
            <a:endParaRPr lang="es-CO" sz="3000" b="1" dirty="0"/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s-CO" sz="3000" dirty="0" smtClean="0"/>
              <a:t>Acuerdos</a:t>
            </a:r>
            <a:r>
              <a:rPr lang="es-CO" sz="3000" dirty="0"/>
              <a:t>, Compromisos y Protocolos </a:t>
            </a:r>
            <a:r>
              <a:rPr lang="es-CO" sz="3000" dirty="0" smtClean="0"/>
              <a:t>Éticos.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s-CO" sz="3000" dirty="0" smtClean="0"/>
              <a:t>Desarrollo </a:t>
            </a:r>
            <a:r>
              <a:rPr lang="es-CO" sz="3000" dirty="0"/>
              <a:t>del Talento Humano</a:t>
            </a:r>
            <a:r>
              <a:rPr lang="es-CO" sz="3000" dirty="0" smtClean="0"/>
              <a:t>.</a:t>
            </a:r>
          </a:p>
          <a:p>
            <a:endParaRPr lang="es-CO" sz="1400" dirty="0"/>
          </a:p>
          <a:p>
            <a:r>
              <a:rPr lang="es-CO" sz="3000" b="1" dirty="0"/>
              <a:t>FASE III </a:t>
            </a:r>
            <a:r>
              <a:rPr lang="es-CO" sz="3000" b="1" dirty="0">
                <a:solidFill>
                  <a:schemeClr val="accent1"/>
                </a:solidFill>
              </a:rPr>
              <a:t>(6 MESES</a:t>
            </a:r>
            <a:r>
              <a:rPr lang="es-CO" sz="3000" b="1" dirty="0" smtClean="0">
                <a:solidFill>
                  <a:schemeClr val="accent1"/>
                </a:solidFill>
              </a:rPr>
              <a:t>):</a:t>
            </a:r>
          </a:p>
          <a:p>
            <a:endParaRPr lang="es-CO" sz="3000" b="1" dirty="0"/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s-CO" sz="3000" dirty="0" smtClean="0"/>
              <a:t>Políticas </a:t>
            </a:r>
            <a:r>
              <a:rPr lang="es-CO" sz="3000" dirty="0"/>
              <a:t>de Administración del </a:t>
            </a:r>
            <a:r>
              <a:rPr lang="es-CO" sz="3000" dirty="0" smtClean="0"/>
              <a:t>Riesgo.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s-CO" sz="3000" dirty="0" smtClean="0"/>
              <a:t>Identificación </a:t>
            </a:r>
            <a:r>
              <a:rPr lang="es-CO" sz="3000" dirty="0"/>
              <a:t>del </a:t>
            </a:r>
            <a:r>
              <a:rPr lang="es-CO" sz="3000" dirty="0" smtClean="0"/>
              <a:t>Riesgo.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s-CO" sz="3000" dirty="0" smtClean="0"/>
              <a:t>Análisis </a:t>
            </a:r>
            <a:r>
              <a:rPr lang="es-CO" sz="3000" dirty="0"/>
              <a:t>y Valoración del Riesgo.</a:t>
            </a:r>
            <a:endParaRPr lang="es-CO" sz="3000" b="1" dirty="0">
              <a:solidFill>
                <a:schemeClr val="accent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81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39552" y="692696"/>
            <a:ext cx="806489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latin typeface="Calibri" panose="020F0502020204030204" pitchFamily="34" charset="0"/>
                <a:cs typeface="Arial" panose="020B0604020202020204" pitchFamily="34" charset="0"/>
              </a:rPr>
              <a:t>DECRETO 943 DEL 21 DE MAYO DE 2014</a:t>
            </a:r>
          </a:p>
          <a:p>
            <a:pPr algn="ctr"/>
            <a:r>
              <a:rPr lang="es-CO" sz="1600" i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“POR EL CUAL SE ACTUALIZA EL MODELO ESTÁNDAR DE CONTROL INTERNO PARA </a:t>
            </a:r>
            <a:r>
              <a:rPr lang="es-CO" sz="1600" i="1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EL ESTADO </a:t>
            </a:r>
            <a:r>
              <a:rPr lang="es-CO" sz="1600" i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COLOMBIANO - MECI”</a:t>
            </a:r>
          </a:p>
          <a:p>
            <a:endParaRPr lang="es-CO" sz="1400" b="1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s-CO" sz="1400" b="1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s-CO" sz="1400" b="1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s-CO" sz="3200" b="1" dirty="0"/>
              <a:t>FASE IV </a:t>
            </a:r>
            <a:r>
              <a:rPr lang="es-CO" sz="3200" b="1" dirty="0">
                <a:solidFill>
                  <a:schemeClr val="accent1"/>
                </a:solidFill>
              </a:rPr>
              <a:t>(3 MESES):</a:t>
            </a:r>
          </a:p>
          <a:p>
            <a:endParaRPr lang="es-CO" dirty="0"/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s-CO" sz="3200" dirty="0" smtClean="0"/>
              <a:t>Autoevaluación Institucional.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s-CO" sz="3200" dirty="0" smtClean="0"/>
              <a:t>Auditoría Interna.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es-CO" sz="3200" dirty="0" smtClean="0"/>
              <a:t>Planes </a:t>
            </a:r>
            <a:r>
              <a:rPr lang="es-CO" sz="3200" dirty="0"/>
              <a:t>de Mejoramiento.</a:t>
            </a:r>
            <a:endParaRPr lang="es-CO" sz="3000" b="1" dirty="0">
              <a:solidFill>
                <a:schemeClr val="accent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65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39552" y="692696"/>
            <a:ext cx="806489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latin typeface="Calibri" panose="020F0502020204030204" pitchFamily="34" charset="0"/>
                <a:cs typeface="Arial" panose="020B0604020202020204" pitchFamily="34" charset="0"/>
              </a:rPr>
              <a:t>DECRETO 943 DEL 21 DE MAYO DE 2014</a:t>
            </a:r>
          </a:p>
          <a:p>
            <a:pPr algn="ctr"/>
            <a:r>
              <a:rPr lang="es-CO" sz="1600" i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“POR EL CUAL SE ACTUALIZA EL MODELO ESTÁNDAR DE CONTROL INTERNO PARA </a:t>
            </a:r>
            <a:r>
              <a:rPr lang="es-CO" sz="1600" i="1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EL ESTADO </a:t>
            </a:r>
            <a:r>
              <a:rPr lang="es-CO" sz="1600" i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COLOMBIANO - MECI”</a:t>
            </a:r>
          </a:p>
          <a:p>
            <a:endParaRPr lang="es-CO" sz="1400" b="1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s-CO" sz="1400" b="1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3300" b="1" dirty="0"/>
              <a:t>2. </a:t>
            </a:r>
            <a:r>
              <a:rPr lang="es-CO" sz="3300" dirty="0"/>
              <a:t>Las entidades y organismos que </a:t>
            </a:r>
            <a:r>
              <a:rPr lang="es-CO" sz="3300" b="1" dirty="0">
                <a:solidFill>
                  <a:srgbClr val="FF0000"/>
                </a:solidFill>
              </a:rPr>
              <a:t>cuentan con </a:t>
            </a:r>
            <a:r>
              <a:rPr lang="es-CO" sz="3300" b="1" dirty="0" smtClean="0">
                <a:solidFill>
                  <a:srgbClr val="FF0000"/>
                </a:solidFill>
              </a:rPr>
              <a:t>un Modelo </a:t>
            </a:r>
            <a:r>
              <a:rPr lang="es-CO" sz="3300" b="1" dirty="0">
                <a:solidFill>
                  <a:srgbClr val="FF0000"/>
                </a:solidFill>
              </a:rPr>
              <a:t>implementado</a:t>
            </a:r>
            <a:r>
              <a:rPr lang="es-CO" sz="3300" b="1" dirty="0"/>
              <a:t>, </a:t>
            </a:r>
            <a:r>
              <a:rPr lang="es-CO" sz="3300" b="1" u="sng" dirty="0"/>
              <a:t>deberán </a:t>
            </a:r>
            <a:r>
              <a:rPr lang="es-CO" sz="3300" dirty="0"/>
              <a:t>realizar los </a:t>
            </a:r>
            <a:r>
              <a:rPr lang="es-CO" sz="3300" b="1" u="sng" dirty="0" smtClean="0"/>
              <a:t>ajustes</a:t>
            </a:r>
            <a:r>
              <a:rPr lang="es-CO" sz="3300" b="1" dirty="0" smtClean="0"/>
              <a:t> </a:t>
            </a:r>
            <a:r>
              <a:rPr lang="es-CO" sz="3300" dirty="0" smtClean="0"/>
              <a:t>necesarios </a:t>
            </a:r>
            <a:r>
              <a:rPr lang="es-CO" sz="3300" dirty="0"/>
              <a:t>para adaptar en su interior los </a:t>
            </a:r>
            <a:r>
              <a:rPr lang="es-CO" sz="3300" b="1" dirty="0" smtClean="0">
                <a:solidFill>
                  <a:schemeClr val="accent1"/>
                </a:solidFill>
              </a:rPr>
              <a:t>cambios surtidos </a:t>
            </a:r>
            <a:r>
              <a:rPr lang="es-CO" sz="3300" b="1" dirty="0">
                <a:solidFill>
                  <a:schemeClr val="accent1"/>
                </a:solidFill>
              </a:rPr>
              <a:t>en la actualización del MECI</a:t>
            </a:r>
            <a:r>
              <a:rPr lang="es-CO" sz="3300" b="1" dirty="0"/>
              <a:t>, </a:t>
            </a:r>
            <a:r>
              <a:rPr lang="es-CO" sz="3300" dirty="0"/>
              <a:t>dentro de </a:t>
            </a:r>
            <a:r>
              <a:rPr lang="es-CO" sz="3300" dirty="0" smtClean="0"/>
              <a:t>los </a:t>
            </a:r>
            <a:r>
              <a:rPr lang="es-CO" sz="3300" b="1" dirty="0" smtClean="0">
                <a:solidFill>
                  <a:schemeClr val="accent6"/>
                </a:solidFill>
              </a:rPr>
              <a:t>siete </a:t>
            </a:r>
            <a:r>
              <a:rPr lang="es-CO" sz="3300" b="1" dirty="0">
                <a:solidFill>
                  <a:schemeClr val="accent6"/>
                </a:solidFill>
              </a:rPr>
              <a:t>meses </a:t>
            </a:r>
            <a:r>
              <a:rPr lang="es-CO" sz="3300" dirty="0"/>
              <a:t>siguientes a </a:t>
            </a:r>
            <a:r>
              <a:rPr lang="es-CO" sz="3300" dirty="0" smtClean="0"/>
              <a:t>la publicación </a:t>
            </a:r>
            <a:r>
              <a:rPr lang="es-CO" sz="3300" dirty="0"/>
              <a:t>del </a:t>
            </a:r>
            <a:r>
              <a:rPr lang="es-CO" sz="3300" dirty="0" smtClean="0"/>
              <a:t>presente decreto </a:t>
            </a:r>
            <a:r>
              <a:rPr lang="es-CO" sz="3300" b="1" dirty="0">
                <a:solidFill>
                  <a:schemeClr val="accent3"/>
                </a:solidFill>
              </a:rPr>
              <a:t>(Se cumple </a:t>
            </a:r>
            <a:r>
              <a:rPr lang="es-CO" sz="3300" b="1" dirty="0" smtClean="0">
                <a:solidFill>
                  <a:schemeClr val="accent3"/>
                </a:solidFill>
              </a:rPr>
              <a:t>el término </a:t>
            </a:r>
            <a:r>
              <a:rPr lang="es-CO" sz="3300" b="1" dirty="0">
                <a:solidFill>
                  <a:schemeClr val="accent3"/>
                </a:solidFill>
              </a:rPr>
              <a:t>el 21 de Diciembre </a:t>
            </a:r>
            <a:r>
              <a:rPr lang="es-CO" sz="3300" b="1" dirty="0" smtClean="0">
                <a:solidFill>
                  <a:schemeClr val="accent3"/>
                </a:solidFill>
              </a:rPr>
              <a:t>de 2014</a:t>
            </a:r>
            <a:r>
              <a:rPr lang="es-CO" sz="3300" b="1" dirty="0">
                <a:solidFill>
                  <a:schemeClr val="accent3"/>
                </a:solidFill>
              </a:rPr>
              <a:t>)</a:t>
            </a:r>
            <a:r>
              <a:rPr lang="es-CO" sz="3300" dirty="0"/>
              <a:t>.</a:t>
            </a:r>
            <a:endParaRPr lang="es-CO" sz="3300" b="1" dirty="0">
              <a:solidFill>
                <a:schemeClr val="accent6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90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39552" y="692696"/>
            <a:ext cx="806489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latin typeface="Calibri" panose="020F0502020204030204" pitchFamily="34" charset="0"/>
                <a:cs typeface="Arial" panose="020B0604020202020204" pitchFamily="34" charset="0"/>
              </a:rPr>
              <a:t>DECRETO 943 DEL 21 DE MAYO DE 2014</a:t>
            </a:r>
          </a:p>
          <a:p>
            <a:pPr algn="ctr"/>
            <a:r>
              <a:rPr lang="es-CO" sz="1600" i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“POR EL CUAL SE ACTUALIZA EL MODELO ESTÁNDAR DE CONTROL INTERNO PARA </a:t>
            </a:r>
            <a:r>
              <a:rPr lang="es-CO" sz="1600" i="1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EL ESTADO </a:t>
            </a:r>
            <a:r>
              <a:rPr lang="es-CO" sz="1600" i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COLOMBIANO - MECI”</a:t>
            </a:r>
          </a:p>
          <a:p>
            <a:endParaRPr lang="es-CO" sz="2400" b="1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2800" dirty="0"/>
              <a:t>Para el efecto deberán cumplir </a:t>
            </a:r>
            <a:r>
              <a:rPr lang="es-CO" sz="2800" dirty="0" smtClean="0"/>
              <a:t>las siguientes </a:t>
            </a:r>
            <a:r>
              <a:rPr lang="es-CO" sz="2800" b="1" dirty="0">
                <a:solidFill>
                  <a:schemeClr val="accent6"/>
                </a:solidFill>
              </a:rPr>
              <a:t>fases </a:t>
            </a:r>
            <a:r>
              <a:rPr lang="es-CO" sz="2800" dirty="0" smtClean="0"/>
              <a:t>de acuerdo </a:t>
            </a:r>
            <a:r>
              <a:rPr lang="es-CO" sz="2800" dirty="0"/>
              <a:t>con lo señalado en el </a:t>
            </a:r>
            <a:r>
              <a:rPr lang="es-CO" sz="2800" b="1" dirty="0">
                <a:solidFill>
                  <a:schemeClr val="accent6"/>
                </a:solidFill>
              </a:rPr>
              <a:t>Manual Técnico:</a:t>
            </a:r>
          </a:p>
          <a:p>
            <a:pPr algn="just"/>
            <a:endParaRPr lang="es-CO" sz="1600" b="1" dirty="0" smtClean="0"/>
          </a:p>
          <a:p>
            <a:pPr algn="just" defTabSz="714375"/>
            <a:r>
              <a:rPr lang="es-CO" sz="2800" b="1" dirty="0" smtClean="0"/>
              <a:t>Fase 1.	</a:t>
            </a:r>
            <a:r>
              <a:rPr lang="es-CO" sz="2800" dirty="0" smtClean="0"/>
              <a:t>Conocimiento </a:t>
            </a:r>
            <a:r>
              <a:rPr lang="es-CO" sz="2800" b="1" dirty="0">
                <a:solidFill>
                  <a:schemeClr val="accent1"/>
                </a:solidFill>
              </a:rPr>
              <a:t>(1 mes). </a:t>
            </a:r>
            <a:r>
              <a:rPr lang="es-CO" sz="2800" b="1" dirty="0">
                <a:solidFill>
                  <a:srgbClr val="FF0000"/>
                </a:solidFill>
              </a:rPr>
              <a:t>(21 Junio/2014).</a:t>
            </a:r>
          </a:p>
          <a:p>
            <a:pPr algn="just" defTabSz="714375"/>
            <a:r>
              <a:rPr lang="es-CO" sz="2800" b="1" dirty="0"/>
              <a:t>Fase 2. </a:t>
            </a:r>
            <a:r>
              <a:rPr lang="es-CO" sz="2800" b="1" dirty="0" smtClean="0"/>
              <a:t>	</a:t>
            </a:r>
            <a:r>
              <a:rPr lang="es-CO" sz="2800" dirty="0" smtClean="0"/>
              <a:t>Diagnóstico </a:t>
            </a:r>
            <a:r>
              <a:rPr lang="es-CO" sz="2800" b="1" dirty="0">
                <a:solidFill>
                  <a:schemeClr val="accent1"/>
                </a:solidFill>
              </a:rPr>
              <a:t>(1 mes). </a:t>
            </a:r>
            <a:r>
              <a:rPr lang="es-CO" sz="2800" b="1" dirty="0">
                <a:solidFill>
                  <a:srgbClr val="FF0000"/>
                </a:solidFill>
              </a:rPr>
              <a:t>(21 Julio/2014).</a:t>
            </a:r>
          </a:p>
          <a:p>
            <a:pPr algn="just" defTabSz="714375"/>
            <a:r>
              <a:rPr lang="es-CO" sz="2800" b="1" dirty="0"/>
              <a:t>Fase 3. </a:t>
            </a:r>
            <a:r>
              <a:rPr lang="es-CO" sz="2800" b="1" dirty="0" smtClean="0"/>
              <a:t>	</a:t>
            </a:r>
            <a:r>
              <a:rPr lang="es-CO" sz="2800" dirty="0" smtClean="0"/>
              <a:t>Planeación </a:t>
            </a:r>
            <a:r>
              <a:rPr lang="es-CO" sz="2800" dirty="0"/>
              <a:t>de la Actualización </a:t>
            </a:r>
            <a:r>
              <a:rPr lang="es-CO" sz="2800" b="1" dirty="0">
                <a:solidFill>
                  <a:schemeClr val="accent1"/>
                </a:solidFill>
              </a:rPr>
              <a:t>(1 mes</a:t>
            </a:r>
            <a:r>
              <a:rPr lang="es-CO" sz="2800" b="1" dirty="0" smtClean="0">
                <a:solidFill>
                  <a:schemeClr val="accent1"/>
                </a:solidFill>
              </a:rPr>
              <a:t>).</a:t>
            </a:r>
          </a:p>
          <a:p>
            <a:pPr marL="1428750" algn="just" defTabSz="714375"/>
            <a:r>
              <a:rPr lang="es-CO" sz="2800" b="1" dirty="0" smtClean="0">
                <a:solidFill>
                  <a:srgbClr val="FF0000"/>
                </a:solidFill>
              </a:rPr>
              <a:t>(21 Agosto/2014</a:t>
            </a:r>
            <a:r>
              <a:rPr lang="es-CO" sz="2800" b="1" dirty="0">
                <a:solidFill>
                  <a:srgbClr val="FF0000"/>
                </a:solidFill>
              </a:rPr>
              <a:t>).</a:t>
            </a:r>
          </a:p>
          <a:p>
            <a:pPr algn="just">
              <a:tabLst>
                <a:tab pos="1428750" algn="l"/>
              </a:tabLst>
            </a:pPr>
            <a:r>
              <a:rPr lang="es-CO" sz="2800" b="1" dirty="0"/>
              <a:t>Fase </a:t>
            </a:r>
            <a:r>
              <a:rPr lang="es-CO" sz="2800" b="1" dirty="0" smtClean="0"/>
              <a:t>4.	</a:t>
            </a:r>
            <a:r>
              <a:rPr lang="es-CO" sz="2800" dirty="0" smtClean="0"/>
              <a:t>Ejecución </a:t>
            </a:r>
            <a:r>
              <a:rPr lang="es-CO" sz="2800" dirty="0"/>
              <a:t>y Seguimiento </a:t>
            </a:r>
            <a:r>
              <a:rPr lang="es-CO" sz="2800" b="1" dirty="0">
                <a:solidFill>
                  <a:schemeClr val="accent1"/>
                </a:solidFill>
              </a:rPr>
              <a:t>(3 meses</a:t>
            </a:r>
            <a:r>
              <a:rPr lang="es-CO" sz="2800" b="1" dirty="0" smtClean="0">
                <a:solidFill>
                  <a:schemeClr val="accent1"/>
                </a:solidFill>
              </a:rPr>
              <a:t>).</a:t>
            </a:r>
          </a:p>
          <a:p>
            <a:pPr marL="1428750" algn="just"/>
            <a:r>
              <a:rPr lang="es-CO" sz="2800" b="1" dirty="0" smtClean="0">
                <a:solidFill>
                  <a:srgbClr val="FF0000"/>
                </a:solidFill>
              </a:rPr>
              <a:t>(21 Noviembre/2014</a:t>
            </a:r>
            <a:r>
              <a:rPr lang="es-CO" sz="2800" b="1" dirty="0">
                <a:solidFill>
                  <a:srgbClr val="FF0000"/>
                </a:solidFill>
              </a:rPr>
              <a:t>).</a:t>
            </a:r>
          </a:p>
          <a:p>
            <a:pPr algn="just" defTabSz="1343025"/>
            <a:r>
              <a:rPr lang="es-CO" sz="2800" b="1" dirty="0"/>
              <a:t>Fase </a:t>
            </a:r>
            <a:r>
              <a:rPr lang="es-CO" sz="2800" b="1" dirty="0" smtClean="0"/>
              <a:t>5.	</a:t>
            </a:r>
            <a:r>
              <a:rPr lang="es-CO" sz="2800" dirty="0" smtClean="0"/>
              <a:t>Cierre </a:t>
            </a:r>
            <a:r>
              <a:rPr lang="es-CO" sz="2800" b="1" dirty="0">
                <a:solidFill>
                  <a:schemeClr val="accent1"/>
                </a:solidFill>
              </a:rPr>
              <a:t>(1 mes). </a:t>
            </a:r>
            <a:r>
              <a:rPr lang="es-CO" sz="2800" b="1" dirty="0">
                <a:solidFill>
                  <a:srgbClr val="FF0000"/>
                </a:solidFill>
              </a:rPr>
              <a:t>(21 Diciembre/2014).</a:t>
            </a:r>
            <a:endParaRPr lang="es-CO" sz="2800" b="1" dirty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428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414900" y="1772816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800" dirty="0">
                <a:latin typeface="+mj-lt"/>
                <a:cs typeface="Arial" panose="020B0604020202020204" pitchFamily="34" charset="0"/>
              </a:rPr>
              <a:t>Presentar a los asistentes </a:t>
            </a:r>
            <a:r>
              <a:rPr lang="es-CO" sz="2800" dirty="0" smtClean="0">
                <a:latin typeface="+mj-lt"/>
                <a:cs typeface="Arial" panose="020B0604020202020204" pitchFamily="34" charset="0"/>
              </a:rPr>
              <a:t>al Seminario Taller</a:t>
            </a:r>
            <a:r>
              <a:rPr lang="es-CO" sz="2800" dirty="0">
                <a:latin typeface="+mj-lt"/>
                <a:cs typeface="Arial" panose="020B0604020202020204" pitchFamily="34" charset="0"/>
              </a:rPr>
              <a:t>, tanto los </a:t>
            </a:r>
            <a:r>
              <a:rPr lang="es-CO" sz="2800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elementos conceptuales </a:t>
            </a:r>
            <a:r>
              <a:rPr lang="es-CO" sz="2800" dirty="0">
                <a:latin typeface="+mj-lt"/>
                <a:cs typeface="Arial" panose="020B0604020202020204" pitchFamily="34" charset="0"/>
              </a:rPr>
              <a:t>como </a:t>
            </a:r>
            <a:r>
              <a:rPr lang="es-CO" sz="2800" b="1" dirty="0" smtClean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metodológicos</a:t>
            </a:r>
            <a:r>
              <a:rPr lang="es-CO" sz="28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s-CO" sz="2800" dirty="0" smtClean="0">
                <a:latin typeface="+mj-lt"/>
                <a:cs typeface="Arial" panose="020B0604020202020204" pitchFamily="34" charset="0"/>
              </a:rPr>
              <a:t>relacionados </a:t>
            </a:r>
            <a:r>
              <a:rPr lang="es-CO" sz="2800" dirty="0">
                <a:latin typeface="+mj-lt"/>
                <a:cs typeface="Arial" panose="020B0604020202020204" pitchFamily="34" charset="0"/>
              </a:rPr>
              <a:t>con la </a:t>
            </a:r>
            <a:r>
              <a:rPr lang="es-CO" sz="2800" b="1" u="sng" dirty="0">
                <a:latin typeface="+mj-lt"/>
                <a:cs typeface="Arial" panose="020B0604020202020204" pitchFamily="34" charset="0"/>
              </a:rPr>
              <a:t>actualización </a:t>
            </a:r>
            <a:r>
              <a:rPr lang="es-CO" sz="2800" b="1" u="sng" dirty="0" smtClean="0">
                <a:latin typeface="+mj-lt"/>
                <a:cs typeface="Arial" panose="020B0604020202020204" pitchFamily="34" charset="0"/>
              </a:rPr>
              <a:t>del MECI </a:t>
            </a:r>
            <a:r>
              <a:rPr lang="es-CO" sz="2800" b="1" u="sng" dirty="0">
                <a:latin typeface="+mj-lt"/>
                <a:cs typeface="Arial" panose="020B0604020202020204" pitchFamily="34" charset="0"/>
              </a:rPr>
              <a:t>2014</a:t>
            </a:r>
            <a:r>
              <a:rPr lang="es-CO" sz="2800" dirty="0">
                <a:latin typeface="+mj-lt"/>
                <a:cs typeface="Arial" panose="020B0604020202020204" pitchFamily="34" charset="0"/>
              </a:rPr>
              <a:t>, de tal forma </a:t>
            </a:r>
            <a:r>
              <a:rPr lang="es-CO" sz="2800" dirty="0" smtClean="0">
                <a:latin typeface="+mj-lt"/>
                <a:cs typeface="Arial" panose="020B0604020202020204" pitchFamily="34" charset="0"/>
              </a:rPr>
              <a:t>que fortalezcan </a:t>
            </a:r>
            <a:r>
              <a:rPr lang="es-CO" sz="2800" dirty="0">
                <a:latin typeface="+mj-lt"/>
                <a:cs typeface="Arial" panose="020B0604020202020204" pitchFamily="34" charset="0"/>
              </a:rPr>
              <a:t>sus </a:t>
            </a:r>
            <a:r>
              <a:rPr lang="es-CO" sz="2800" b="1" dirty="0">
                <a:solidFill>
                  <a:schemeClr val="accent3"/>
                </a:solidFill>
                <a:latin typeface="+mj-lt"/>
                <a:cs typeface="Arial" panose="020B0604020202020204" pitchFamily="34" charset="0"/>
              </a:rPr>
              <a:t>competencias </a:t>
            </a:r>
            <a:r>
              <a:rPr lang="es-CO" sz="2800" b="1" i="1" dirty="0">
                <a:solidFill>
                  <a:schemeClr val="accent3"/>
                </a:solidFill>
                <a:latin typeface="+mj-lt"/>
                <a:cs typeface="Arial" panose="020B0604020202020204" pitchFamily="34" charset="0"/>
              </a:rPr>
              <a:t>(</a:t>
            </a:r>
            <a:r>
              <a:rPr lang="es-CO" sz="2800" b="1" i="1" dirty="0" smtClean="0">
                <a:solidFill>
                  <a:schemeClr val="accent3"/>
                </a:solidFill>
                <a:latin typeface="+mj-lt"/>
                <a:cs typeface="Arial" panose="020B0604020202020204" pitchFamily="34" charset="0"/>
              </a:rPr>
              <a:t>del saber </a:t>
            </a:r>
            <a:r>
              <a:rPr lang="es-CO" sz="2800" b="1" i="1" dirty="0">
                <a:solidFill>
                  <a:schemeClr val="accent3"/>
                </a:solidFill>
                <a:latin typeface="+mj-lt"/>
                <a:cs typeface="Arial" panose="020B0604020202020204" pitchFamily="34" charset="0"/>
              </a:rPr>
              <a:t>saber, del saber hacer y </a:t>
            </a:r>
            <a:r>
              <a:rPr lang="es-CO" sz="2800" b="1" i="1" dirty="0" smtClean="0">
                <a:solidFill>
                  <a:schemeClr val="accent3"/>
                </a:solidFill>
                <a:latin typeface="+mj-lt"/>
                <a:cs typeface="Arial" panose="020B0604020202020204" pitchFamily="34" charset="0"/>
              </a:rPr>
              <a:t>del saber </a:t>
            </a:r>
            <a:r>
              <a:rPr lang="es-CO" sz="2800" b="1" i="1" dirty="0">
                <a:solidFill>
                  <a:schemeClr val="accent3"/>
                </a:solidFill>
                <a:latin typeface="+mj-lt"/>
                <a:cs typeface="Arial" panose="020B0604020202020204" pitchFamily="34" charset="0"/>
              </a:rPr>
              <a:t>ser) </a:t>
            </a:r>
            <a:r>
              <a:rPr lang="es-CO" sz="2800" dirty="0">
                <a:latin typeface="+mj-lt"/>
                <a:cs typeface="Arial" panose="020B0604020202020204" pitchFamily="34" charset="0"/>
              </a:rPr>
              <a:t>y queden </a:t>
            </a:r>
            <a:r>
              <a:rPr lang="es-CO" sz="2800" dirty="0" smtClean="0">
                <a:latin typeface="+mj-lt"/>
                <a:cs typeface="Arial" panose="020B0604020202020204" pitchFamily="34" charset="0"/>
              </a:rPr>
              <a:t>habilitados técnicamente </a:t>
            </a:r>
            <a:r>
              <a:rPr lang="es-CO" sz="2800" dirty="0">
                <a:latin typeface="+mj-lt"/>
                <a:cs typeface="Arial" panose="020B0604020202020204" pitchFamily="34" charset="0"/>
              </a:rPr>
              <a:t>para </a:t>
            </a:r>
            <a:r>
              <a:rPr lang="es-CO" sz="2800" b="1" dirty="0">
                <a:solidFill>
                  <a:srgbClr val="7030A0"/>
                </a:solidFill>
                <a:latin typeface="+mj-lt"/>
                <a:cs typeface="Arial" panose="020B0604020202020204" pitchFamily="34" charset="0"/>
              </a:rPr>
              <a:t>orientar</a:t>
            </a:r>
            <a:r>
              <a:rPr lang="es-CO" sz="2800" b="1" dirty="0">
                <a:latin typeface="+mj-lt"/>
                <a:cs typeface="Arial" panose="020B0604020202020204" pitchFamily="34" charset="0"/>
              </a:rPr>
              <a:t> </a:t>
            </a:r>
            <a:r>
              <a:rPr lang="es-CO" sz="2800" dirty="0" smtClean="0">
                <a:latin typeface="+mj-lt"/>
                <a:cs typeface="Arial" panose="020B0604020202020204" pitchFamily="34" charset="0"/>
              </a:rPr>
              <a:t>de manera </a:t>
            </a:r>
            <a:r>
              <a:rPr lang="es-CO" sz="2800" dirty="0">
                <a:latin typeface="+mj-lt"/>
                <a:cs typeface="Arial" panose="020B0604020202020204" pitchFamily="34" charset="0"/>
              </a:rPr>
              <a:t>adecuada desde su rol, </a:t>
            </a:r>
            <a:r>
              <a:rPr lang="es-CO" sz="2800" dirty="0" smtClean="0">
                <a:latin typeface="+mj-lt"/>
                <a:cs typeface="Arial" panose="020B0604020202020204" pitchFamily="34" charset="0"/>
              </a:rPr>
              <a:t>los </a:t>
            </a:r>
            <a:r>
              <a:rPr lang="es-CO" sz="2800" b="1" u="sng" dirty="0" smtClean="0">
                <a:latin typeface="+mj-lt"/>
                <a:cs typeface="Arial" panose="020B0604020202020204" pitchFamily="34" charset="0"/>
              </a:rPr>
              <a:t>ajustes </a:t>
            </a:r>
            <a:r>
              <a:rPr lang="es-CO" sz="2800" b="1" u="sng" dirty="0">
                <a:latin typeface="+mj-lt"/>
                <a:cs typeface="Arial" panose="020B0604020202020204" pitchFamily="34" charset="0"/>
              </a:rPr>
              <a:t>internos</a:t>
            </a:r>
            <a:r>
              <a:rPr lang="es-CO" sz="2800" b="1" dirty="0">
                <a:latin typeface="+mj-lt"/>
                <a:cs typeface="Arial" panose="020B0604020202020204" pitchFamily="34" charset="0"/>
              </a:rPr>
              <a:t> </a:t>
            </a:r>
            <a:r>
              <a:rPr lang="es-CO" sz="2800" dirty="0">
                <a:latin typeface="+mj-lt"/>
                <a:cs typeface="Arial" panose="020B0604020202020204" pitchFamily="34" charset="0"/>
              </a:rPr>
              <a:t>que cada </a:t>
            </a:r>
            <a:r>
              <a:rPr lang="es-CO" sz="2800" dirty="0" smtClean="0">
                <a:latin typeface="+mj-lt"/>
                <a:cs typeface="Arial" panose="020B0604020202020204" pitchFamily="34" charset="0"/>
              </a:rPr>
              <a:t>Entidad Pública </a:t>
            </a:r>
            <a:r>
              <a:rPr lang="es-CO" sz="2800" dirty="0">
                <a:latin typeface="+mj-lt"/>
                <a:cs typeface="Arial" panose="020B0604020202020204" pitchFamily="34" charset="0"/>
              </a:rPr>
              <a:t>está obligada a realizar </a:t>
            </a:r>
            <a:r>
              <a:rPr lang="es-CO" sz="2800" dirty="0" smtClean="0">
                <a:latin typeface="+mj-lt"/>
                <a:cs typeface="Arial" panose="020B0604020202020204" pitchFamily="34" charset="0"/>
              </a:rPr>
              <a:t>para fortalecer </a:t>
            </a:r>
            <a:r>
              <a:rPr lang="es-CO" sz="2800" dirty="0">
                <a:latin typeface="+mj-lt"/>
                <a:cs typeface="Arial" panose="020B0604020202020204" pitchFamily="34" charset="0"/>
              </a:rPr>
              <a:t>su </a:t>
            </a:r>
            <a:r>
              <a:rPr lang="es-CO" sz="2800" b="1" dirty="0">
                <a:solidFill>
                  <a:schemeClr val="accent6"/>
                </a:solidFill>
                <a:latin typeface="+mj-lt"/>
                <a:cs typeface="Arial" panose="020B0604020202020204" pitchFamily="34" charset="0"/>
              </a:rPr>
              <a:t>Sistema de </a:t>
            </a:r>
            <a:r>
              <a:rPr lang="es-CO" sz="2800" b="1" dirty="0" smtClean="0">
                <a:solidFill>
                  <a:schemeClr val="accent6"/>
                </a:solidFill>
                <a:latin typeface="+mj-lt"/>
                <a:cs typeface="Arial" panose="020B0604020202020204" pitchFamily="34" charset="0"/>
              </a:rPr>
              <a:t>Control Interno</a:t>
            </a:r>
            <a:r>
              <a:rPr lang="es-CO" sz="2800" b="1" dirty="0">
                <a:solidFill>
                  <a:schemeClr val="accent6"/>
                </a:solidFill>
                <a:latin typeface="+mj-lt"/>
                <a:cs typeface="Arial" panose="020B0604020202020204" pitchFamily="34" charset="0"/>
              </a:rPr>
              <a:t>.</a:t>
            </a:r>
            <a:endParaRPr lang="es-CO" sz="2800" dirty="0">
              <a:solidFill>
                <a:schemeClr val="accent6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14900" y="764704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>
                <a:latin typeface="+mj-lt"/>
                <a:cs typeface="Arial" panose="020B0604020202020204" pitchFamily="34" charset="0"/>
              </a:rPr>
              <a:t>OBJETIVO DE LA CAPACITACIÓN</a:t>
            </a:r>
            <a:endParaRPr lang="es-CO" sz="3200" b="1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04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39552" y="692696"/>
            <a:ext cx="806489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latin typeface="Calibri" panose="020F0502020204030204" pitchFamily="34" charset="0"/>
                <a:cs typeface="Arial" panose="020B0604020202020204" pitchFamily="34" charset="0"/>
              </a:rPr>
              <a:t>DECRETO 943 DEL 21 DE MAYO DE 2014</a:t>
            </a:r>
          </a:p>
          <a:p>
            <a:pPr algn="ctr"/>
            <a:r>
              <a:rPr lang="es-CO" sz="1600" i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“POR EL CUAL SE ACTUALIZA EL MODELO ESTÁNDAR DE CONTROL INTERNO PARA </a:t>
            </a:r>
            <a:r>
              <a:rPr lang="es-CO" sz="1600" i="1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EL ESTADO </a:t>
            </a:r>
            <a:r>
              <a:rPr lang="es-CO" sz="1600" i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COLOMBIANO - MECI”</a:t>
            </a:r>
          </a:p>
          <a:p>
            <a:endParaRPr lang="es-CO" sz="2400" b="1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3200" b="1" dirty="0"/>
              <a:t>3. </a:t>
            </a:r>
            <a:r>
              <a:rPr lang="es-CO" sz="3200" dirty="0"/>
              <a:t>Las entidades que se </a:t>
            </a:r>
            <a:r>
              <a:rPr lang="es-CO" sz="3200" b="1" dirty="0">
                <a:solidFill>
                  <a:schemeClr val="accent1"/>
                </a:solidFill>
              </a:rPr>
              <a:t>creen con posterioridad</a:t>
            </a:r>
            <a:r>
              <a:rPr lang="es-CO" sz="3200" b="1" dirty="0"/>
              <a:t> </a:t>
            </a:r>
            <a:r>
              <a:rPr lang="es-CO" sz="3200" dirty="0"/>
              <a:t>a </a:t>
            </a:r>
            <a:r>
              <a:rPr lang="es-CO" sz="3200" dirty="0" smtClean="0"/>
              <a:t>la publicación </a:t>
            </a:r>
            <a:r>
              <a:rPr lang="es-CO" sz="3200" dirty="0"/>
              <a:t>del presente decreto </a:t>
            </a:r>
            <a:r>
              <a:rPr lang="es-CO" sz="3200" b="1" u="sng" dirty="0" smtClean="0"/>
              <a:t>deberán implementar </a:t>
            </a:r>
            <a:r>
              <a:rPr lang="es-CO" sz="3200" dirty="0"/>
              <a:t>el </a:t>
            </a:r>
            <a:r>
              <a:rPr lang="es-CO" sz="3200" b="1" dirty="0">
                <a:solidFill>
                  <a:srgbClr val="FF0000"/>
                </a:solidFill>
              </a:rPr>
              <a:t>Modelo Actualizado</a:t>
            </a:r>
            <a:r>
              <a:rPr lang="es-CO" sz="3200" b="1" dirty="0"/>
              <a:t> </a:t>
            </a:r>
            <a:r>
              <a:rPr lang="es-CO" sz="3200" dirty="0"/>
              <a:t>siguiendo </a:t>
            </a:r>
            <a:r>
              <a:rPr lang="es-CO" sz="3200" dirty="0" smtClean="0"/>
              <a:t>las </a:t>
            </a:r>
            <a:r>
              <a:rPr lang="es-CO" sz="3200" b="1" dirty="0" smtClean="0">
                <a:solidFill>
                  <a:schemeClr val="accent6"/>
                </a:solidFill>
              </a:rPr>
              <a:t>fases</a:t>
            </a:r>
            <a:r>
              <a:rPr lang="es-CO" sz="3200" b="1" dirty="0" smtClean="0"/>
              <a:t> </a:t>
            </a:r>
            <a:r>
              <a:rPr lang="es-CO" sz="3200" dirty="0"/>
              <a:t>señaladas en el </a:t>
            </a:r>
            <a:r>
              <a:rPr lang="es-CO" sz="3200" b="1" dirty="0">
                <a:solidFill>
                  <a:schemeClr val="accent3"/>
                </a:solidFill>
              </a:rPr>
              <a:t>numeral primero</a:t>
            </a:r>
            <a:r>
              <a:rPr lang="es-CO" sz="3200" b="1" dirty="0"/>
              <a:t>; </a:t>
            </a:r>
            <a:r>
              <a:rPr lang="es-CO" sz="3200" dirty="0"/>
              <a:t>el </a:t>
            </a:r>
            <a:r>
              <a:rPr lang="es-CO" sz="3200" b="1" u="sng" dirty="0"/>
              <a:t>plazo</a:t>
            </a:r>
            <a:r>
              <a:rPr lang="es-CO" sz="3200" b="1" dirty="0"/>
              <a:t> </a:t>
            </a:r>
            <a:r>
              <a:rPr lang="es-CO" sz="3200" dirty="0" smtClean="0"/>
              <a:t>para su </a:t>
            </a:r>
            <a:r>
              <a:rPr lang="es-CO" sz="3200" dirty="0"/>
              <a:t>implementación se contará </a:t>
            </a:r>
            <a:r>
              <a:rPr lang="es-CO" sz="3200" b="1" dirty="0">
                <a:solidFill>
                  <a:schemeClr val="accent1"/>
                </a:solidFill>
              </a:rPr>
              <a:t>6 meses </a:t>
            </a:r>
            <a:r>
              <a:rPr lang="es-CO" sz="3200" dirty="0"/>
              <a:t>después de </a:t>
            </a:r>
            <a:r>
              <a:rPr lang="es-CO" sz="3200" dirty="0" smtClean="0"/>
              <a:t>la </a:t>
            </a:r>
            <a:r>
              <a:rPr lang="es-CO" sz="3200" b="1" dirty="0" smtClean="0">
                <a:solidFill>
                  <a:srgbClr val="FF0000"/>
                </a:solidFill>
              </a:rPr>
              <a:t>creación </a:t>
            </a:r>
            <a:r>
              <a:rPr lang="es-CO" sz="3200" b="1" dirty="0">
                <a:solidFill>
                  <a:srgbClr val="FF0000"/>
                </a:solidFill>
              </a:rPr>
              <a:t>de su planta de personal</a:t>
            </a:r>
            <a:r>
              <a:rPr lang="es-CO" sz="3200" b="1" dirty="0"/>
              <a:t> (Tendrán 2 </a:t>
            </a:r>
            <a:r>
              <a:rPr lang="es-CO" sz="3200" b="1" dirty="0" smtClean="0"/>
              <a:t>Años de </a:t>
            </a:r>
            <a:r>
              <a:rPr lang="es-CO" sz="3200" b="1" dirty="0"/>
              <a:t>Plazo).</a:t>
            </a:r>
            <a:endParaRPr lang="es-CO" sz="3200" b="1" dirty="0">
              <a:solidFill>
                <a:srgbClr val="FF0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98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39552" y="692696"/>
            <a:ext cx="806489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latin typeface="Calibri" panose="020F0502020204030204" pitchFamily="34" charset="0"/>
                <a:cs typeface="Arial" panose="020B0604020202020204" pitchFamily="34" charset="0"/>
              </a:rPr>
              <a:t>DECRETO 943 DEL 21 DE MAYO DE 2014</a:t>
            </a:r>
          </a:p>
          <a:p>
            <a:pPr algn="ctr"/>
            <a:r>
              <a:rPr lang="es-CO" sz="1600" i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“POR EL CUAL SE ACTUALIZA EL MODELO ESTÁNDAR DE CONTROL INTERNO PARA </a:t>
            </a:r>
            <a:r>
              <a:rPr lang="es-CO" sz="1600" i="1" dirty="0" smtClean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EL ESTADO </a:t>
            </a:r>
            <a:r>
              <a:rPr lang="es-CO" sz="1600" i="1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COLOMBIANO - MECI”</a:t>
            </a:r>
          </a:p>
          <a:p>
            <a:endParaRPr lang="es-CO" sz="2400" b="1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endParaRPr lang="es-CO" sz="2400" b="1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4000" b="1" dirty="0"/>
              <a:t>ARTÍCULO 5. VIGENCIA: </a:t>
            </a:r>
            <a:r>
              <a:rPr lang="es-CO" sz="4000" dirty="0"/>
              <a:t>El presente Decreto rige </a:t>
            </a:r>
            <a:r>
              <a:rPr lang="es-CO" sz="4000" dirty="0" smtClean="0"/>
              <a:t>a partir </a:t>
            </a:r>
            <a:r>
              <a:rPr lang="es-CO" sz="4000" dirty="0"/>
              <a:t>de su </a:t>
            </a:r>
            <a:r>
              <a:rPr lang="es-CO" sz="4000" b="1" u="sng" dirty="0"/>
              <a:t>publicación</a:t>
            </a:r>
            <a:r>
              <a:rPr lang="es-CO" sz="4000" b="1" dirty="0"/>
              <a:t> </a:t>
            </a:r>
            <a:r>
              <a:rPr lang="es-CO" sz="4000" dirty="0"/>
              <a:t>y </a:t>
            </a:r>
            <a:r>
              <a:rPr lang="es-CO" sz="4000" b="1" dirty="0">
                <a:solidFill>
                  <a:schemeClr val="accent6"/>
                </a:solidFill>
              </a:rPr>
              <a:t>deroga</a:t>
            </a:r>
            <a:r>
              <a:rPr lang="es-CO" sz="4000" b="1" dirty="0"/>
              <a:t> </a:t>
            </a:r>
            <a:r>
              <a:rPr lang="es-CO" sz="4000" dirty="0" smtClean="0"/>
              <a:t>el </a:t>
            </a:r>
            <a:r>
              <a:rPr lang="es-CO" sz="4000" b="1" dirty="0" smtClean="0">
                <a:solidFill>
                  <a:schemeClr val="accent1"/>
                </a:solidFill>
              </a:rPr>
              <a:t>Decreto </a:t>
            </a:r>
            <a:r>
              <a:rPr lang="es-CO" sz="4000" b="1" dirty="0">
                <a:solidFill>
                  <a:schemeClr val="accent1"/>
                </a:solidFill>
              </a:rPr>
              <a:t>1599 </a:t>
            </a:r>
            <a:r>
              <a:rPr lang="es-CO" sz="4000" b="1" dirty="0" smtClean="0">
                <a:solidFill>
                  <a:schemeClr val="accent1"/>
                </a:solidFill>
              </a:rPr>
              <a:t>de 2005</a:t>
            </a:r>
            <a:r>
              <a:rPr lang="es-CO" sz="4000" b="1" dirty="0">
                <a:solidFill>
                  <a:schemeClr val="accent1"/>
                </a:solidFill>
              </a:rPr>
              <a:t>.</a:t>
            </a:r>
            <a:endParaRPr lang="es-CO" sz="4000" b="1" dirty="0">
              <a:solidFill>
                <a:schemeClr val="accent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97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75048" y="476672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rial" panose="020B0604020202020204" pitchFamily="34" charset="0"/>
              </a:rPr>
              <a:t>CONSTRUCCIÓN Y APROBACIÓN DE LA HERRAMIENTA</a:t>
            </a:r>
            <a:endParaRPr lang="es-CO" sz="1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08605495"/>
              </p:ext>
            </p:extLst>
          </p:nvPr>
        </p:nvGraphicFramePr>
        <p:xfrm>
          <a:off x="251520" y="1206333"/>
          <a:ext cx="6012160" cy="50213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6423098" y="1701095"/>
            <a:ext cx="273685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dirty="0"/>
              <a:t>Aprobación</a:t>
            </a:r>
          </a:p>
          <a:p>
            <a:pPr algn="ctr"/>
            <a:r>
              <a:rPr lang="es-CO" sz="3200" dirty="0"/>
              <a:t>Consejo</a:t>
            </a:r>
          </a:p>
          <a:p>
            <a:pPr algn="ctr"/>
            <a:r>
              <a:rPr lang="es-CO" sz="3200" dirty="0"/>
              <a:t>Asesor del</a:t>
            </a:r>
          </a:p>
          <a:p>
            <a:pPr algn="ctr"/>
            <a:r>
              <a:rPr lang="es-CO" sz="3200" dirty="0"/>
              <a:t>Gobierno</a:t>
            </a:r>
          </a:p>
          <a:p>
            <a:pPr algn="ctr"/>
            <a:r>
              <a:rPr lang="es-CO" sz="3200" dirty="0"/>
              <a:t>Nacional en</a:t>
            </a:r>
          </a:p>
          <a:p>
            <a:pPr algn="ctr"/>
            <a:r>
              <a:rPr lang="es-CO" sz="3200" dirty="0"/>
              <a:t>materia de</a:t>
            </a:r>
          </a:p>
          <a:p>
            <a:pPr algn="ctr"/>
            <a:r>
              <a:rPr lang="es-CO" sz="3200" dirty="0"/>
              <a:t>Control</a:t>
            </a:r>
          </a:p>
          <a:p>
            <a:pPr algn="ctr"/>
            <a:r>
              <a:rPr lang="es-CO" sz="3200" dirty="0"/>
              <a:t>Interno</a:t>
            </a:r>
          </a:p>
        </p:txBody>
      </p:sp>
      <p:sp>
        <p:nvSpPr>
          <p:cNvPr id="5" name="Cerrar llave 4"/>
          <p:cNvSpPr/>
          <p:nvPr/>
        </p:nvSpPr>
        <p:spPr>
          <a:xfrm>
            <a:off x="5724128" y="1340767"/>
            <a:ext cx="792088" cy="4752528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232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097177831"/>
              </p:ext>
            </p:extLst>
          </p:nvPr>
        </p:nvGraphicFramePr>
        <p:xfrm>
          <a:off x="1259632" y="1196752"/>
          <a:ext cx="708044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8096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574256" y="836712"/>
            <a:ext cx="60674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600" b="1" dirty="0" smtClean="0"/>
              <a:t>¿QUÉ PROPORCIONA EL MECI?</a:t>
            </a:r>
            <a:endParaRPr lang="es-CO" sz="36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467544" y="1700808"/>
            <a:ext cx="828092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3400" dirty="0" smtClean="0"/>
              <a:t>Proporciona la estructura básica para </a:t>
            </a:r>
            <a:r>
              <a:rPr lang="es-CO" sz="3400" b="1" dirty="0" smtClean="0">
                <a:solidFill>
                  <a:srgbClr val="FF0000"/>
                </a:solidFill>
              </a:rPr>
              <a:t>evaluar</a:t>
            </a:r>
            <a:r>
              <a:rPr lang="es-CO" sz="3400" dirty="0" smtClean="0"/>
              <a:t> la </a:t>
            </a:r>
            <a:r>
              <a:rPr lang="es-CO" sz="3400" b="1" dirty="0" smtClean="0">
                <a:solidFill>
                  <a:schemeClr val="accent1"/>
                </a:solidFill>
              </a:rPr>
              <a:t>estrategia</a:t>
            </a:r>
            <a:r>
              <a:rPr lang="es-CO" sz="3400" dirty="0" smtClean="0"/>
              <a:t>, la </a:t>
            </a:r>
            <a:r>
              <a:rPr lang="es-CO" sz="3400" b="1" dirty="0" smtClean="0">
                <a:solidFill>
                  <a:schemeClr val="accent1"/>
                </a:solidFill>
              </a:rPr>
              <a:t>gestión</a:t>
            </a:r>
            <a:r>
              <a:rPr lang="es-CO" sz="3400" dirty="0" smtClean="0"/>
              <a:t> y los propios </a:t>
            </a:r>
            <a:r>
              <a:rPr lang="es-CO" sz="3400" b="1" dirty="0" smtClean="0">
                <a:solidFill>
                  <a:schemeClr val="accent1"/>
                </a:solidFill>
              </a:rPr>
              <a:t>mecanismos de evaluación</a:t>
            </a:r>
            <a:r>
              <a:rPr lang="es-CO" sz="3400" dirty="0" smtClean="0"/>
              <a:t> del </a:t>
            </a:r>
            <a:r>
              <a:rPr lang="es-CO" sz="3400" b="1" dirty="0" smtClean="0">
                <a:solidFill>
                  <a:srgbClr val="FF0000"/>
                </a:solidFill>
              </a:rPr>
              <a:t>proceso administrativo</a:t>
            </a:r>
            <a:r>
              <a:rPr lang="es-CO" sz="3400" dirty="0" smtClean="0"/>
              <a:t>, y aunque promueve una </a:t>
            </a:r>
            <a:r>
              <a:rPr lang="es-CO" sz="3400" b="1" u="sng" dirty="0" smtClean="0"/>
              <a:t>estructura uniforme </a:t>
            </a:r>
            <a:r>
              <a:rPr lang="es-CO" sz="3400" dirty="0" smtClean="0"/>
              <a:t>puede ser </a:t>
            </a:r>
            <a:r>
              <a:rPr lang="es-CO" sz="3400" b="1" dirty="0" smtClean="0">
                <a:solidFill>
                  <a:schemeClr val="accent6"/>
                </a:solidFill>
              </a:rPr>
              <a:t>adaptada</a:t>
            </a:r>
            <a:r>
              <a:rPr lang="es-CO" sz="3400" dirty="0" smtClean="0"/>
              <a:t> a las necesidades especificas de cada entidad, a sus objetivos, estructura, tamaño, procesos y servicios que suministran.</a:t>
            </a:r>
            <a:endParaRPr lang="es-CO" sz="3400" dirty="0"/>
          </a:p>
        </p:txBody>
      </p:sp>
    </p:spTree>
    <p:extLst>
      <p:ext uri="{BB962C8B-B14F-4D97-AF65-F5344CB8AC3E}">
        <p14:creationId xmlns:p14="http://schemas.microsoft.com/office/powerpoint/2010/main" val="270889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17971" y="554394"/>
            <a:ext cx="83801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3200" b="1" dirty="0" smtClean="0"/>
              <a:t>¿QUÉ ES EL CONTROL INTERNO SEGÚN EL MECI?</a:t>
            </a:r>
            <a:endParaRPr lang="es-CO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394530" y="1260788"/>
            <a:ext cx="597766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200" dirty="0" smtClean="0"/>
              <a:t>Es un conjunto de </a:t>
            </a:r>
            <a:r>
              <a:rPr lang="es-CO" sz="2200" b="1" dirty="0" smtClean="0">
                <a:solidFill>
                  <a:srgbClr val="FF0000"/>
                </a:solidFill>
              </a:rPr>
              <a:t>elementos interrelacionados</a:t>
            </a:r>
            <a:r>
              <a:rPr lang="es-CO" sz="2200" dirty="0" smtClean="0"/>
              <a:t>, donde interviene de la entidad, como responsables del control en </a:t>
            </a:r>
            <a:r>
              <a:rPr lang="es-CO" sz="2200" b="1" dirty="0">
                <a:solidFill>
                  <a:schemeClr val="accent1"/>
                </a:solidFill>
              </a:rPr>
              <a:t>todos los servidores </a:t>
            </a:r>
            <a:r>
              <a:rPr lang="es-CO" sz="2200" dirty="0" smtClean="0"/>
              <a:t>el ejercicio de sus actividades;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135288" y="2937424"/>
            <a:ext cx="56662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200" dirty="0" smtClean="0"/>
              <a:t>Busca garantizar razonablemente el cumplimiento de los </a:t>
            </a:r>
            <a:r>
              <a:rPr lang="es-CO" sz="2200" b="1" dirty="0" smtClean="0">
                <a:solidFill>
                  <a:schemeClr val="accent1"/>
                </a:solidFill>
              </a:rPr>
              <a:t>objetivos institucionales  </a:t>
            </a:r>
            <a:r>
              <a:rPr lang="es-CO" sz="2200" dirty="0" smtClean="0"/>
              <a:t>y la contribución de estos a los </a:t>
            </a:r>
            <a:r>
              <a:rPr lang="es-CO" sz="2200" b="1" dirty="0" smtClean="0">
                <a:solidFill>
                  <a:srgbClr val="FF0000"/>
                </a:solidFill>
              </a:rPr>
              <a:t>fines esenciales del estado</a:t>
            </a:r>
            <a:r>
              <a:rPr lang="es-CO" sz="2200" dirty="0" smtClean="0"/>
              <a:t>;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81309" y="4614061"/>
            <a:ext cx="589088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200" dirty="0" smtClean="0"/>
              <a:t>A su vez, persigue la coordinación de las acciones, la fluidez de la información y comunicación, </a:t>
            </a:r>
            <a:r>
              <a:rPr lang="es-CO" sz="2200" b="1" dirty="0" smtClean="0">
                <a:solidFill>
                  <a:srgbClr val="FF0000"/>
                </a:solidFill>
              </a:rPr>
              <a:t>anticipando y corrigiendo</a:t>
            </a:r>
            <a:r>
              <a:rPr lang="es-CO" sz="2200" dirty="0" smtClean="0"/>
              <a:t>, de manera oportuna, las debilidades que se presentan en el quehacer institucional.</a:t>
            </a:r>
          </a:p>
        </p:txBody>
      </p:sp>
    </p:spTree>
    <p:extLst>
      <p:ext uri="{BB962C8B-B14F-4D97-AF65-F5344CB8AC3E}">
        <p14:creationId xmlns:p14="http://schemas.microsoft.com/office/powerpoint/2010/main" val="328092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7544" y="548680"/>
            <a:ext cx="82584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/>
              <a:t>ASPECTOS FILOSÓFICOS QUE SUSTENTAN EL MECI</a:t>
            </a:r>
            <a:endParaRPr lang="es-CO" sz="2800" b="1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163519641"/>
              </p:ext>
            </p:extLst>
          </p:nvPr>
        </p:nvGraphicFramePr>
        <p:xfrm>
          <a:off x="1043608" y="810290"/>
          <a:ext cx="6552728" cy="5355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9804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7544" y="548680"/>
            <a:ext cx="82584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/>
              <a:t>CAMBIO ESTRUCTURAL DEL MECI</a:t>
            </a:r>
            <a:endParaRPr lang="es-CO" sz="3200" b="1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193188657"/>
              </p:ext>
            </p:extLst>
          </p:nvPr>
        </p:nvGraphicFramePr>
        <p:xfrm>
          <a:off x="323528" y="1484784"/>
          <a:ext cx="8546517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695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5516" y="620688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/>
              <a:t>ESTRUCTURA MECI 2005</a:t>
            </a:r>
            <a:endParaRPr lang="es-CO" sz="28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4964470" y="627013"/>
            <a:ext cx="4320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 smtClean="0"/>
              <a:t>MECI ACTUALIZADO 2014</a:t>
            </a:r>
            <a:endParaRPr lang="es-CO" sz="2800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20" y="1844824"/>
            <a:ext cx="4038580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96" y="1340768"/>
            <a:ext cx="4680520" cy="442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00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548680"/>
            <a:ext cx="86049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/>
              <a:t>¿QUÉ BUSCA EL MÓDULO DE CONTROL DE PLANEACIÓN Y GESTIÓN ?</a:t>
            </a:r>
            <a:endParaRPr lang="es-CO" sz="3200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395536" y="1922639"/>
            <a:ext cx="54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400" dirty="0" smtClean="0"/>
              <a:t>1. Agrupar los </a:t>
            </a:r>
            <a:r>
              <a:rPr lang="es-CO" sz="2400" b="1" u="sng" dirty="0" smtClean="0">
                <a:solidFill>
                  <a:srgbClr val="FF0000"/>
                </a:solidFill>
              </a:rPr>
              <a:t>parámetros de control </a:t>
            </a:r>
            <a:r>
              <a:rPr lang="es-CO" sz="2400" dirty="0" smtClean="0"/>
              <a:t>que orientan la entidad hacia el cumplimiento de su </a:t>
            </a:r>
            <a:r>
              <a:rPr lang="es-CO" sz="2400" b="1" dirty="0" smtClean="0">
                <a:solidFill>
                  <a:schemeClr val="accent1"/>
                </a:solidFill>
              </a:rPr>
              <a:t>visión, misión, objetivos, principios, metas y políticas</a:t>
            </a:r>
            <a:r>
              <a:rPr lang="es-CO" sz="2400" dirty="0" smtClean="0"/>
              <a:t>.</a:t>
            </a:r>
            <a:endParaRPr lang="es-CO" sz="2400" dirty="0"/>
          </a:p>
        </p:txBody>
      </p:sp>
      <p:sp>
        <p:nvSpPr>
          <p:cNvPr id="9" name="CuadroTexto 8"/>
          <p:cNvSpPr txBox="1"/>
          <p:nvPr/>
        </p:nvSpPr>
        <p:spPr>
          <a:xfrm>
            <a:off x="3455876" y="3933056"/>
            <a:ext cx="540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400" dirty="0" smtClean="0"/>
              <a:t>2. Al igual que los aspectos que permiten el </a:t>
            </a:r>
            <a:r>
              <a:rPr lang="es-CO" sz="2400" b="1" u="sng" dirty="0" smtClean="0">
                <a:solidFill>
                  <a:srgbClr val="FF0000"/>
                </a:solidFill>
              </a:rPr>
              <a:t>desarrollo de la gestión </a:t>
            </a:r>
            <a:r>
              <a:rPr lang="es-CO" sz="2400" dirty="0" smtClean="0"/>
              <a:t>dentro de los que se encuentran: </a:t>
            </a:r>
            <a:r>
              <a:rPr lang="es-CO" sz="2400" b="1" dirty="0" smtClean="0">
                <a:solidFill>
                  <a:schemeClr val="accent1"/>
                </a:solidFill>
              </a:rPr>
              <a:t>Talento Humano, Planes, Programas, Procesos, Indicadores, Procedimientos, Recursos y Administración de los Riesgos.</a:t>
            </a:r>
            <a:endParaRPr lang="es-CO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97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414900" y="1340768"/>
            <a:ext cx="842493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CO" sz="2200" b="1" dirty="0" smtClean="0">
                <a:latin typeface="+mj-lt"/>
                <a:cs typeface="Arial" panose="020B0604020202020204" pitchFamily="34" charset="0"/>
              </a:rPr>
              <a:t>PRESENTACIÓN.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CO" sz="2200" b="1" dirty="0" smtClean="0">
                <a:latin typeface="+mj-lt"/>
                <a:cs typeface="Arial" panose="020B0604020202020204" pitchFamily="34" charset="0"/>
              </a:rPr>
              <a:t>INTRODUCCIÓN.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CO" sz="2200" b="1" dirty="0" smtClean="0">
                <a:latin typeface="+mj-lt"/>
                <a:cs typeface="Arial" panose="020B0604020202020204" pitchFamily="34" charset="0"/>
              </a:rPr>
              <a:t>MARCO </a:t>
            </a:r>
            <a:r>
              <a:rPr lang="es-CO" sz="2200" b="1" dirty="0">
                <a:latin typeface="+mj-lt"/>
                <a:cs typeface="Arial" panose="020B0604020202020204" pitchFamily="34" charset="0"/>
              </a:rPr>
              <a:t>CONCEPTUAL DEL CONTROL </a:t>
            </a:r>
            <a:r>
              <a:rPr lang="es-CO" sz="2200" b="1" dirty="0" smtClean="0">
                <a:latin typeface="+mj-lt"/>
                <a:cs typeface="Arial" panose="020B0604020202020204" pitchFamily="34" charset="0"/>
              </a:rPr>
              <a:t>INTERNO.</a:t>
            </a:r>
          </a:p>
          <a:p>
            <a:pPr marL="357188" algn="just">
              <a:spcBef>
                <a:spcPts val="600"/>
              </a:spcBef>
              <a:spcAft>
                <a:spcPts val="600"/>
              </a:spcAft>
            </a:pPr>
            <a:r>
              <a:rPr lang="es-CO" sz="2200" u="sng" dirty="0" smtClean="0">
                <a:latin typeface="+mj-lt"/>
                <a:cs typeface="Arial" panose="020B0604020202020204" pitchFamily="34" charset="0"/>
              </a:rPr>
              <a:t>ESTRUCTURA </a:t>
            </a:r>
            <a:r>
              <a:rPr lang="es-CO" sz="2200" u="sng" dirty="0">
                <a:latin typeface="+mj-lt"/>
                <a:cs typeface="Arial" panose="020B0604020202020204" pitchFamily="34" charset="0"/>
              </a:rPr>
              <a:t>DE CONTROL.</a:t>
            </a:r>
          </a:p>
          <a:p>
            <a:pPr marL="714375" algn="just" defTabSz="357188">
              <a:spcBef>
                <a:spcPts val="600"/>
              </a:spcBef>
              <a:spcAft>
                <a:spcPts val="600"/>
              </a:spcAft>
              <a:tabLst>
                <a:tab pos="714375" algn="l"/>
              </a:tabLst>
            </a:pPr>
            <a:r>
              <a:rPr lang="es-CO" sz="2200" dirty="0" smtClean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Taller </a:t>
            </a:r>
            <a:r>
              <a:rPr lang="es-CO" sz="2200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No. 1. Identificación de Cambios Generales en </a:t>
            </a:r>
            <a:r>
              <a:rPr lang="es-CO" sz="2200" dirty="0" smtClean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La Actualización </a:t>
            </a:r>
            <a:r>
              <a:rPr lang="es-CO" sz="2200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del MECI 2014 (Ejercicio Práctico).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CO" sz="2200" b="1" dirty="0">
                <a:latin typeface="+mj-lt"/>
                <a:cs typeface="Arial" panose="020B0604020202020204" pitchFamily="34" charset="0"/>
              </a:rPr>
              <a:t>INSTANCIAS DE PARTICIPACIÓN DENTRO DEL </a:t>
            </a:r>
            <a:r>
              <a:rPr lang="es-CO" sz="2200" b="1" dirty="0" smtClean="0">
                <a:latin typeface="+mj-lt"/>
                <a:cs typeface="Arial" panose="020B0604020202020204" pitchFamily="34" charset="0"/>
              </a:rPr>
              <a:t>MECI</a:t>
            </a:r>
          </a:p>
          <a:p>
            <a:pPr algn="just" defTabSz="357188">
              <a:spcBef>
                <a:spcPts val="600"/>
              </a:spcBef>
              <a:spcAft>
                <a:spcPts val="600"/>
              </a:spcAft>
            </a:pPr>
            <a:r>
              <a:rPr lang="es-CO" sz="2200" dirty="0">
                <a:latin typeface="+mj-lt"/>
                <a:cs typeface="Arial" panose="020B0604020202020204" pitchFamily="34" charset="0"/>
              </a:rPr>
              <a:t>	</a:t>
            </a:r>
            <a:r>
              <a:rPr lang="es-CO" sz="2200" u="sng" dirty="0" smtClean="0">
                <a:latin typeface="+mj-lt"/>
                <a:cs typeface="Arial" panose="020B0604020202020204" pitchFamily="34" charset="0"/>
              </a:rPr>
              <a:t>ROLES </a:t>
            </a:r>
            <a:r>
              <a:rPr lang="es-CO" sz="2200" u="sng" dirty="0">
                <a:latin typeface="+mj-lt"/>
                <a:cs typeface="Arial" panose="020B0604020202020204" pitchFamily="34" charset="0"/>
              </a:rPr>
              <a:t>Y RESPONSABILIDADES.</a:t>
            </a:r>
          </a:p>
          <a:p>
            <a:pPr marL="714375" algn="just">
              <a:spcBef>
                <a:spcPts val="600"/>
              </a:spcBef>
              <a:spcAft>
                <a:spcPts val="600"/>
              </a:spcAft>
            </a:pPr>
            <a:r>
              <a:rPr lang="es-CO" sz="2200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Taller No. 2. Roles y Responsabilidades dentro del </a:t>
            </a:r>
            <a:r>
              <a:rPr lang="es-CO" sz="2200" dirty="0" smtClean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MECI 2014</a:t>
            </a:r>
            <a:r>
              <a:rPr lang="es-CO" sz="2200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, por Módulo, Componente y Elemento </a:t>
            </a:r>
            <a:r>
              <a:rPr lang="es-CO" sz="2200" dirty="0" smtClean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e Identificación </a:t>
            </a:r>
            <a:r>
              <a:rPr lang="es-CO" sz="2200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y Análisis de la Normatividad </a:t>
            </a:r>
            <a:r>
              <a:rPr lang="es-CO" sz="2200" dirty="0" smtClean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Asociada (Ejercicio </a:t>
            </a:r>
            <a:r>
              <a:rPr lang="es-CO" sz="2200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Práctico).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414900" y="764704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>
                <a:latin typeface="+mj-lt"/>
                <a:cs typeface="Arial" panose="020B0604020202020204" pitchFamily="34" charset="0"/>
              </a:rPr>
              <a:t>OBJETIVO DE LA CAPACITACIÓN</a:t>
            </a:r>
            <a:endParaRPr lang="es-CO" sz="3200" b="1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67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1520" y="548680"/>
            <a:ext cx="86049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/>
              <a:t>¿QUÉ BUSCA EL MÓDULO DE EVALUACIÓN Y SEGUIMIENTO?</a:t>
            </a:r>
            <a:endParaRPr lang="es-CO" sz="3200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395536" y="1844824"/>
            <a:ext cx="6408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dirty="0" smtClean="0"/>
              <a:t>Agrupa los parámetros que garantizan la </a:t>
            </a:r>
            <a:r>
              <a:rPr lang="es-CO" sz="3200" b="1" u="sng" dirty="0" smtClean="0">
                <a:solidFill>
                  <a:srgbClr val="FF0000"/>
                </a:solidFill>
              </a:rPr>
              <a:t>valoración permanente</a:t>
            </a:r>
            <a:r>
              <a:rPr lang="es-CO" sz="3200" dirty="0" smtClean="0">
                <a:solidFill>
                  <a:srgbClr val="FF0000"/>
                </a:solidFill>
              </a:rPr>
              <a:t> </a:t>
            </a:r>
            <a:r>
              <a:rPr lang="es-CO" sz="3200" dirty="0" smtClean="0"/>
              <a:t>de los </a:t>
            </a:r>
            <a:r>
              <a:rPr lang="es-CO" sz="3200" b="1" dirty="0" smtClean="0">
                <a:solidFill>
                  <a:schemeClr val="accent1"/>
                </a:solidFill>
              </a:rPr>
              <a:t>resultados </a:t>
            </a:r>
            <a:r>
              <a:rPr lang="es-CO" sz="3200" dirty="0" smtClean="0"/>
              <a:t>de la entidad.</a:t>
            </a:r>
            <a:endParaRPr lang="es-CO" sz="3200" dirty="0"/>
          </a:p>
        </p:txBody>
      </p:sp>
      <p:sp>
        <p:nvSpPr>
          <p:cNvPr id="8" name="CuadroTexto 7"/>
          <p:cNvSpPr txBox="1"/>
          <p:nvPr/>
        </p:nvSpPr>
        <p:spPr>
          <a:xfrm>
            <a:off x="3923928" y="4293096"/>
            <a:ext cx="49951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3200" dirty="0"/>
              <a:t>a</a:t>
            </a:r>
            <a:r>
              <a:rPr lang="es-CO" sz="3200" dirty="0" smtClean="0"/>
              <a:t> través de sus diferentes </a:t>
            </a:r>
            <a:r>
              <a:rPr lang="es-CO" sz="3200" b="1" u="sng" dirty="0" smtClean="0">
                <a:solidFill>
                  <a:srgbClr val="FF0000"/>
                </a:solidFill>
              </a:rPr>
              <a:t>mecanismos</a:t>
            </a:r>
            <a:r>
              <a:rPr lang="es-CO" sz="3200" dirty="0" smtClean="0"/>
              <a:t> de </a:t>
            </a:r>
            <a:r>
              <a:rPr lang="es-CO" sz="3200" b="1" dirty="0" smtClean="0">
                <a:solidFill>
                  <a:schemeClr val="accent1"/>
                </a:solidFill>
              </a:rPr>
              <a:t>verificación, evaluación y seguimiento.</a:t>
            </a:r>
            <a:endParaRPr lang="es-CO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23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95536" y="404664"/>
            <a:ext cx="8604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200" b="1" dirty="0" smtClean="0"/>
              <a:t>OTRAS NOVEDADES</a:t>
            </a:r>
            <a:endParaRPr lang="es-CO" sz="3200" b="1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232267198"/>
              </p:ext>
            </p:extLst>
          </p:nvPr>
        </p:nvGraphicFramePr>
        <p:xfrm>
          <a:off x="683568" y="1133455"/>
          <a:ext cx="8172908" cy="51038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2306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23528" y="1916832"/>
            <a:ext cx="8604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6000" b="1" dirty="0" smtClean="0"/>
              <a:t>MUCHAS GRACIAS</a:t>
            </a:r>
            <a:endParaRPr lang="es-CO" sz="60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328687" y="3284984"/>
            <a:ext cx="86049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4400" dirty="0" smtClean="0"/>
              <a:t>Contáctenos:</a:t>
            </a:r>
          </a:p>
          <a:p>
            <a:pPr algn="ctr"/>
            <a:r>
              <a:rPr lang="es-CO" sz="4000" dirty="0" smtClean="0">
                <a:solidFill>
                  <a:schemeClr val="accent1"/>
                </a:solidFill>
              </a:rPr>
              <a:t>planeación @uts.edu.co</a:t>
            </a:r>
          </a:p>
          <a:p>
            <a:pPr algn="ctr"/>
            <a:r>
              <a:rPr lang="es-CO" sz="4000" dirty="0" smtClean="0">
                <a:solidFill>
                  <a:schemeClr val="accent1"/>
                </a:solidFill>
              </a:rPr>
              <a:t>controlinterno@uts.edu.co</a:t>
            </a:r>
          </a:p>
          <a:p>
            <a:pPr algn="just"/>
            <a:r>
              <a:rPr lang="es-CO" sz="4400" dirty="0" smtClean="0"/>
              <a:t> </a:t>
            </a:r>
            <a:endParaRPr lang="es-CO" sz="4400" dirty="0"/>
          </a:p>
        </p:txBody>
      </p:sp>
    </p:spTree>
    <p:extLst>
      <p:ext uri="{BB962C8B-B14F-4D97-AF65-F5344CB8AC3E}">
        <p14:creationId xmlns:p14="http://schemas.microsoft.com/office/powerpoint/2010/main" val="100655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08669" y="476672"/>
            <a:ext cx="8604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/>
              <a:t>BIBLIOGRAFÍA</a:t>
            </a:r>
            <a:endParaRPr lang="es-CO" sz="24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467544" y="1075648"/>
            <a:ext cx="86764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s-CO" sz="1200" dirty="0" smtClean="0"/>
              <a:t>DEPARTAMENTO  </a:t>
            </a:r>
            <a:r>
              <a:rPr lang="es-CO" sz="1200" dirty="0"/>
              <a:t>ADMINISTRATIVO  DE  LA  FUNCIÓN  PÚBLICA.  Documento  de</a:t>
            </a:r>
          </a:p>
          <a:p>
            <a:pPr eaLnBrk="0" hangingPunct="0"/>
            <a:r>
              <a:rPr lang="es-CO" sz="1200" dirty="0"/>
              <a:t>Política sobre democratización de la Administración Pública. Bogotá, D.C., 2003.</a:t>
            </a:r>
          </a:p>
          <a:p>
            <a:pPr eaLnBrk="0" hangingPunct="0"/>
            <a:r>
              <a:rPr lang="es-CO" sz="1200" dirty="0"/>
              <a:t> </a:t>
            </a:r>
          </a:p>
          <a:p>
            <a:pPr eaLnBrk="0" hangingPunct="0"/>
            <a:r>
              <a:rPr lang="es-CO" sz="1200" dirty="0"/>
              <a:t>DEPARTAMENTO ADMINISTRATIVO DE LA FUNCIÓN PÚBLICA. Guía de Rendición de</a:t>
            </a:r>
          </a:p>
          <a:p>
            <a:pPr eaLnBrk="0" hangingPunct="0"/>
            <a:r>
              <a:rPr lang="es-CO" sz="1200" dirty="0"/>
              <a:t>Cuentas de la Administración Pública a la Ciudadanía. Bogotá, D.C., 2005.</a:t>
            </a:r>
          </a:p>
          <a:p>
            <a:pPr eaLnBrk="0" hangingPunct="0"/>
            <a:r>
              <a:rPr lang="es-CO" sz="1200" dirty="0"/>
              <a:t> </a:t>
            </a:r>
          </a:p>
          <a:p>
            <a:pPr eaLnBrk="0" hangingPunct="0"/>
            <a:r>
              <a:rPr lang="es-CO" sz="1200" dirty="0" smtClean="0"/>
              <a:t>DEPARTAMENTO ADMINISTRATIVO</a:t>
            </a:r>
            <a:r>
              <a:rPr lang="es-CO" sz="1200" dirty="0"/>
              <a:t> </a:t>
            </a:r>
            <a:r>
              <a:rPr lang="es-CO" sz="1200" dirty="0" smtClean="0"/>
              <a:t>DE</a:t>
            </a:r>
            <a:r>
              <a:rPr lang="es-CO" sz="1200" dirty="0"/>
              <a:t> </a:t>
            </a:r>
            <a:r>
              <a:rPr lang="es-CO" sz="1200" dirty="0" smtClean="0"/>
              <a:t>LA</a:t>
            </a:r>
            <a:r>
              <a:rPr lang="es-CO" sz="1200" dirty="0"/>
              <a:t> </a:t>
            </a:r>
            <a:r>
              <a:rPr lang="es-CO" sz="1200" dirty="0" smtClean="0"/>
              <a:t>FUNCIÓN</a:t>
            </a:r>
            <a:r>
              <a:rPr lang="es-CO" sz="1200" dirty="0"/>
              <a:t> </a:t>
            </a:r>
            <a:r>
              <a:rPr lang="es-CO" sz="1200" dirty="0" smtClean="0"/>
              <a:t>PÚBLICA.</a:t>
            </a:r>
          </a:p>
          <a:p>
            <a:pPr eaLnBrk="0" hangingPunct="0"/>
            <a:r>
              <a:rPr lang="es-CO" sz="1200" dirty="0" smtClean="0"/>
              <a:t>Formación</a:t>
            </a:r>
            <a:r>
              <a:rPr lang="es-CO" sz="1200" dirty="0"/>
              <a:t> </a:t>
            </a:r>
            <a:r>
              <a:rPr lang="es-CO" sz="1200" dirty="0" smtClean="0"/>
              <a:t>y capacitación</a:t>
            </a:r>
            <a:r>
              <a:rPr lang="es-CO" sz="1200" dirty="0"/>
              <a:t>:  guías  sobre  inducción  y  reinducción  y  diagnóstico  y  formulación  de programas. Bogotá, D.C., 2003.</a:t>
            </a:r>
          </a:p>
          <a:p>
            <a:pPr eaLnBrk="0" hangingPunct="0"/>
            <a:r>
              <a:rPr lang="es-CO" sz="1200" dirty="0"/>
              <a:t> </a:t>
            </a:r>
          </a:p>
          <a:p>
            <a:pPr eaLnBrk="0" hangingPunct="0"/>
            <a:r>
              <a:rPr lang="es-CO" sz="1200" dirty="0"/>
              <a:t>DEPARTAMENTO ADMINISTRATIVO DE LA FUNCIÓN PÚBLICA. Guía Administración</a:t>
            </a:r>
          </a:p>
          <a:p>
            <a:pPr eaLnBrk="0" hangingPunct="0"/>
            <a:r>
              <a:rPr lang="es-CO" sz="1200" dirty="0"/>
              <a:t>del Riesgo. Bogotá, D.C., junio 2004.</a:t>
            </a:r>
          </a:p>
          <a:p>
            <a:pPr eaLnBrk="0" hangingPunct="0"/>
            <a:r>
              <a:rPr lang="es-CO" sz="1200" dirty="0"/>
              <a:t> </a:t>
            </a:r>
          </a:p>
          <a:p>
            <a:pPr eaLnBrk="0" hangingPunct="0"/>
            <a:r>
              <a:rPr lang="es-CO" sz="1200" dirty="0"/>
              <a:t>DEPARTAMENTO ADMINISTRATIVO DE LA FUNCIÓN PÚBLICA. Guía de Intervención:</a:t>
            </a:r>
          </a:p>
          <a:p>
            <a:pPr eaLnBrk="0" hangingPunct="0"/>
            <a:r>
              <a:rPr lang="es-CO" sz="1200" dirty="0"/>
              <a:t>Calidad de vida laboral. Bogotá, D.C., 2005</a:t>
            </a:r>
          </a:p>
          <a:p>
            <a:pPr eaLnBrk="0" hangingPunct="0"/>
            <a:r>
              <a:rPr lang="es-CO" sz="1200" dirty="0"/>
              <a:t> </a:t>
            </a:r>
          </a:p>
          <a:p>
            <a:pPr eaLnBrk="0" hangingPunct="0"/>
            <a:r>
              <a:rPr lang="es-CO" sz="1200" dirty="0"/>
              <a:t>DEPARTAMENTO ADMINISTRATIVO DE LA FUNCIÓN PÚBLICA. Guía Lineamientos</a:t>
            </a:r>
          </a:p>
          <a:p>
            <a:pPr eaLnBrk="0" hangingPunct="0"/>
            <a:r>
              <a:rPr lang="es-CO" sz="1200" dirty="0"/>
              <a:t>generales para la Administración del Talento Humano al servicio del Estado. Bogotá, D.C., marzo de 2002</a:t>
            </a:r>
          </a:p>
          <a:p>
            <a:pPr eaLnBrk="0" hangingPunct="0"/>
            <a:r>
              <a:rPr lang="es-CO" sz="1200" dirty="0"/>
              <a:t> </a:t>
            </a:r>
          </a:p>
          <a:p>
            <a:pPr eaLnBrk="0" hangingPunct="0"/>
            <a:r>
              <a:rPr lang="es-CO" sz="1200" dirty="0"/>
              <a:t>DEPARTAMENTO ADMINISTRATIVO DE LA FUNCIÓN PÚBLICA. Guía Metodológica</a:t>
            </a:r>
          </a:p>
          <a:p>
            <a:pPr eaLnBrk="0" hangingPunct="0"/>
            <a:r>
              <a:rPr lang="es-CO" sz="1200" dirty="0"/>
              <a:t>para la elaboración de los Acuerdos de Gestión. Bogotá, D.C., 2005.</a:t>
            </a:r>
          </a:p>
          <a:p>
            <a:pPr eaLnBrk="0" hangingPunct="0"/>
            <a:r>
              <a:rPr lang="es-CO" sz="1200" dirty="0"/>
              <a:t> </a:t>
            </a:r>
          </a:p>
          <a:p>
            <a:pPr eaLnBrk="0" hangingPunct="0"/>
            <a:r>
              <a:rPr lang="es-CO" sz="1200" dirty="0"/>
              <a:t>DEPARTAMENTO  ADMINISTRATIVO  DE  LA  FUNCIÓN  PÚBLICA.  Metodología  para</a:t>
            </a:r>
          </a:p>
          <a:p>
            <a:pPr eaLnBrk="0" hangingPunct="0"/>
            <a:r>
              <a:rPr lang="es-CO" sz="1200" dirty="0"/>
              <a:t>evaluación de la capacitación. Bogotá, D.C., 200a</a:t>
            </a:r>
          </a:p>
          <a:p>
            <a:pPr eaLnBrk="0" hangingPunct="0"/>
            <a:r>
              <a:rPr lang="es-CO" sz="1200" dirty="0"/>
              <a:t> </a:t>
            </a:r>
          </a:p>
          <a:p>
            <a:pPr eaLnBrk="0" hangingPunct="0"/>
            <a:r>
              <a:rPr lang="es-CO" sz="1200" dirty="0"/>
              <a:t>DEPARTAMENTO ADMINISTRATIVO DE LA FUNCIÓN PÚBLICA. Guía Modernización</a:t>
            </a:r>
          </a:p>
          <a:p>
            <a:pPr eaLnBrk="0" hangingPunct="0"/>
            <a:r>
              <a:rPr lang="es-CO" sz="1200" dirty="0"/>
              <a:t>de entidades públicas. Bogotá, D.C., septiembre de 2002.</a:t>
            </a:r>
          </a:p>
          <a:p>
            <a:pPr eaLnBrk="0" hangingPunct="0"/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400644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08669" y="476672"/>
            <a:ext cx="8604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/>
              <a:t>BIBLIOGRAFÍA</a:t>
            </a:r>
            <a:endParaRPr lang="es-CO" sz="24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539044" y="1075648"/>
            <a:ext cx="86049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s-CO" sz="1200" dirty="0" smtClean="0"/>
              <a:t>DEPARTAMENTO  </a:t>
            </a:r>
            <a:r>
              <a:rPr lang="es-CO" sz="1200" dirty="0"/>
              <a:t>ADMINISTRATIVO  DE  LA  FUNCIÓN  PÚBLICA.  Guía  para   la</a:t>
            </a:r>
          </a:p>
          <a:p>
            <a:pPr eaLnBrk="0" hangingPunct="0"/>
            <a:r>
              <a:rPr lang="es-CO" sz="1200" dirty="0"/>
              <a:t>evaluación de la Gestión Pública: herramienta para el ejercicio del control social.  Bogotá, D.C., 2004.</a:t>
            </a:r>
          </a:p>
          <a:p>
            <a:pPr eaLnBrk="0" hangingPunct="0"/>
            <a:r>
              <a:rPr lang="es-CO" sz="1200" dirty="0"/>
              <a:t> </a:t>
            </a:r>
          </a:p>
          <a:p>
            <a:pPr eaLnBrk="0" hangingPunct="0"/>
            <a:r>
              <a:rPr lang="es-CO" sz="1200" dirty="0"/>
              <a:t>DEPARTAMENTO  ADMINISTRATIVO  DE  LA  FUNCIÓN  PÚBLICA.  Guía  para   la</a:t>
            </a:r>
          </a:p>
          <a:p>
            <a:pPr eaLnBrk="0" hangingPunct="0"/>
            <a:r>
              <a:rPr lang="es-CO" sz="1200" dirty="0"/>
              <a:t>formulación de planes institucionales de capacitación. Bogotá, D.C., 2004.</a:t>
            </a:r>
          </a:p>
          <a:p>
            <a:pPr eaLnBrk="0" hangingPunct="0"/>
            <a:r>
              <a:rPr lang="es-CO" sz="1200" dirty="0"/>
              <a:t> </a:t>
            </a:r>
          </a:p>
          <a:p>
            <a:pPr eaLnBrk="0" hangingPunct="0"/>
            <a:r>
              <a:rPr lang="es-CO" sz="1200" dirty="0"/>
              <a:t>DEPARTAMENTO  ADMINISTRATIVO  DE  LA  FUNCIÓN  PÚBLICA.  Guía  para   la</a:t>
            </a:r>
          </a:p>
          <a:p>
            <a:pPr eaLnBrk="0" hangingPunct="0"/>
            <a:r>
              <a:rPr lang="es-CO" sz="1200" dirty="0"/>
              <a:t>racionalización de trámites, procesos y procedimientos. Bogotá, D.C. Junio de 2002.</a:t>
            </a:r>
          </a:p>
          <a:p>
            <a:pPr eaLnBrk="0" hangingPunct="0"/>
            <a:r>
              <a:rPr lang="es-CO" sz="1200" dirty="0"/>
              <a:t> </a:t>
            </a:r>
          </a:p>
          <a:p>
            <a:pPr eaLnBrk="0" hangingPunct="0"/>
            <a:r>
              <a:rPr lang="es-CO" sz="1200" dirty="0"/>
              <a:t>DEPARTAMENTO  ADMINISTRATIVO  DE  LA  FUNCIÓN  PÚBLICA.  Guía  Rol  de  las</a:t>
            </a:r>
          </a:p>
          <a:p>
            <a:pPr eaLnBrk="0" hangingPunct="0"/>
            <a:r>
              <a:rPr lang="es-CO" sz="1200" dirty="0"/>
              <a:t>Oficinas de Control Interno, o quien haga sus veces. Bogotá, D.C. 2002.</a:t>
            </a:r>
          </a:p>
          <a:p>
            <a:pPr eaLnBrk="0" hangingPunct="0"/>
            <a:r>
              <a:rPr lang="es-CO" sz="1200" dirty="0"/>
              <a:t> </a:t>
            </a:r>
          </a:p>
          <a:p>
            <a:pPr eaLnBrk="0" hangingPunct="0"/>
            <a:r>
              <a:rPr lang="es-CO" sz="1200" dirty="0"/>
              <a:t>DEPARTAMENTO ADMINISTRATIVO DE LA FUNCIÓN PÚBLICA. La calidad de vida</a:t>
            </a:r>
          </a:p>
          <a:p>
            <a:pPr eaLnBrk="0" hangingPunct="0"/>
            <a:r>
              <a:rPr lang="es-CO" sz="1200" dirty="0"/>
              <a:t>laboral: instrumentos para su gestión. Bogotá, D.C., 2004.</a:t>
            </a:r>
          </a:p>
          <a:p>
            <a:pPr eaLnBrk="0" hangingPunct="0"/>
            <a:r>
              <a:rPr lang="es-CO" sz="1200" dirty="0"/>
              <a:t> </a:t>
            </a:r>
          </a:p>
          <a:p>
            <a:pPr eaLnBrk="0" hangingPunct="0"/>
            <a:r>
              <a:rPr lang="es-CO" sz="1200" dirty="0"/>
              <a:t>DEPARTAMENTO  ADMINISTRATIVO  DE  LA  FUNCIÓN  PÚBLICA.  Plan  Nacional  de</a:t>
            </a:r>
          </a:p>
          <a:p>
            <a:pPr eaLnBrk="0" hangingPunct="0"/>
            <a:r>
              <a:rPr lang="es-CO" sz="1200" dirty="0"/>
              <a:t>Formación y Capacitación. Bogotá, D.C., 2001.</a:t>
            </a:r>
          </a:p>
          <a:p>
            <a:pPr eaLnBrk="0" hangingPunct="0"/>
            <a:r>
              <a:rPr lang="es-CO" sz="1200" dirty="0"/>
              <a:t/>
            </a:r>
            <a:br>
              <a:rPr lang="es-CO" sz="1200" dirty="0"/>
            </a:br>
            <a:r>
              <a:rPr lang="es-CO" sz="1200" dirty="0"/>
              <a:t>DEPARTAMENTO ADMINISTRATIVO DE LA FUNCIÓN PÚBLICA. Readaptación laboral:</a:t>
            </a:r>
          </a:p>
          <a:p>
            <a:pPr eaLnBrk="0" hangingPunct="0"/>
            <a:r>
              <a:rPr lang="es-CO" sz="1200" dirty="0"/>
              <a:t>lineamientos de política y guía de ejecución. Bogotá, D.C., 2001.</a:t>
            </a:r>
          </a:p>
          <a:p>
            <a:pPr eaLnBrk="0" hangingPunct="0"/>
            <a:r>
              <a:rPr lang="es-CO" sz="1200" dirty="0"/>
              <a:t> </a:t>
            </a:r>
          </a:p>
          <a:p>
            <a:pPr eaLnBrk="0" hangingPunct="0"/>
            <a:r>
              <a:rPr lang="es-CO" sz="1200" dirty="0"/>
              <a:t>DEPARTAMENTO ADMINISTRATIVO DE LA FUNCIÓN PÚBLICA. Serie Documentos de</a:t>
            </a:r>
          </a:p>
          <a:p>
            <a:pPr eaLnBrk="0" hangingPunct="0"/>
            <a:r>
              <a:rPr lang="es-CO" sz="1200" dirty="0"/>
              <a:t>Consulta: Plan Nacional de Control Social. Bogotá, D.C., 2003.</a:t>
            </a:r>
          </a:p>
          <a:p>
            <a:pPr eaLnBrk="0" hangingPunct="0"/>
            <a:r>
              <a:rPr lang="es-CO" sz="1200" dirty="0"/>
              <a:t> </a:t>
            </a:r>
          </a:p>
          <a:p>
            <a:pPr eaLnBrk="0" hangingPunct="0"/>
            <a:r>
              <a:rPr lang="es-CO" sz="1200" dirty="0"/>
              <a:t>DEPARTAMENTO  ADMINISTRATIVO  DE  LA  FUNCIÓN  PÚBLICA.  Plan  Nacional  de</a:t>
            </a:r>
          </a:p>
          <a:p>
            <a:pPr eaLnBrk="0" hangingPunct="0"/>
            <a:r>
              <a:rPr lang="es-CO" sz="1200" dirty="0"/>
              <a:t>Formación y Capacitación: Actualización. Bogotá, D.C., 2003</a:t>
            </a:r>
            <a:r>
              <a:rPr lang="es-CO" sz="1200" dirty="0" smtClean="0"/>
              <a:t>.</a:t>
            </a: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333202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08669" y="476672"/>
            <a:ext cx="8604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/>
              <a:t>BIBLIOGRAFÍA</a:t>
            </a:r>
            <a:endParaRPr lang="es-CO" sz="24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539044" y="1075648"/>
            <a:ext cx="86049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hangingPunct="0"/>
            <a:r>
              <a:rPr lang="es-CO" sz="1200" dirty="0" smtClean="0"/>
              <a:t>DEPARTAMENTO </a:t>
            </a:r>
            <a:r>
              <a:rPr lang="es-CO" sz="1200" dirty="0"/>
              <a:t>ADMINISTRATIVO DE LA FUNCIÓN PÚBLICA. Planeación de los</a:t>
            </a:r>
          </a:p>
          <a:p>
            <a:pPr eaLnBrk="0" hangingPunct="0"/>
            <a:r>
              <a:rPr lang="es-CO" sz="1200" dirty="0"/>
              <a:t>Recursos  Humanos:  Lineamientos  de  política,  estrategias  y  orientaciones  para  la implementación. Bogotá, D.C., 2005.</a:t>
            </a:r>
          </a:p>
          <a:p>
            <a:pPr eaLnBrk="0" hangingPunct="0"/>
            <a:r>
              <a:rPr lang="es-CO" sz="1200" dirty="0"/>
              <a:t> </a:t>
            </a:r>
          </a:p>
          <a:p>
            <a:pPr eaLnBrk="0" hangingPunct="0"/>
            <a:r>
              <a:rPr lang="es-CO" sz="1200" dirty="0"/>
              <a:t>Carta Iberoamericana de la Función Pública. Aprobada por la “V Conferencia Iberoamericana de Ministros de Administración Pública y Reforma del Estado” Santa Cruz de la Sierra, Bolivia, 26 y 27 de junio de 2003.</a:t>
            </a:r>
          </a:p>
          <a:p>
            <a:pPr eaLnBrk="0" hangingPunct="0"/>
            <a:r>
              <a:rPr lang="es-CO" sz="1200" dirty="0"/>
              <a:t> </a:t>
            </a:r>
          </a:p>
          <a:p>
            <a:pPr eaLnBrk="0" hangingPunct="0"/>
            <a:r>
              <a:rPr lang="es-CO" sz="1200" dirty="0"/>
              <a:t>AGENCIA DE LOS ESTADOS UNIDOS PARA EL DESARROLLO INTERNACIONAL -</a:t>
            </a:r>
          </a:p>
          <a:p>
            <a:pPr eaLnBrk="0" hangingPunct="0"/>
            <a:r>
              <a:rPr lang="es-CO" sz="1200" dirty="0"/>
              <a:t>USAID- Marco Conceptual. Programa Fortalecimiento de la Transparencia y la Rendición de Cuentas en Colombia. 1 Ed. Febrero de 2004.</a:t>
            </a:r>
          </a:p>
          <a:p>
            <a:pPr eaLnBrk="0" hangingPunct="0"/>
            <a:r>
              <a:rPr lang="es-CO" sz="1200" dirty="0"/>
              <a:t> </a:t>
            </a:r>
          </a:p>
          <a:p>
            <a:pPr eaLnBrk="0" hangingPunct="0"/>
            <a:r>
              <a:rPr lang="es-CO" sz="1200" dirty="0"/>
              <a:t>AGENCIA DE LOS ESTADOS UNIDOS PARA EL DESARROLLO INTERNACIONAL -</a:t>
            </a:r>
          </a:p>
          <a:p>
            <a:pPr eaLnBrk="0" hangingPunct="0"/>
            <a:r>
              <a:rPr lang="es-CO" sz="1200" dirty="0"/>
              <a:t>USAID-Manual de Implementación. 1 Ed. Marzo  de 2004.</a:t>
            </a:r>
          </a:p>
          <a:p>
            <a:pPr eaLnBrk="0" hangingPunct="0"/>
            <a:r>
              <a:rPr lang="es-CO" sz="1200" dirty="0"/>
              <a:t> </a:t>
            </a:r>
          </a:p>
          <a:p>
            <a:pPr eaLnBrk="0" hangingPunct="0"/>
            <a:r>
              <a:rPr lang="es-CO" sz="1200" dirty="0"/>
              <a:t>NTCGP 1000:2004, Norma Técnica de Calidad en la Gestión Pública - Gestión de la calidad en el sector público.</a:t>
            </a:r>
          </a:p>
          <a:p>
            <a:pPr eaLnBrk="0" hangingPunct="0"/>
            <a:r>
              <a:rPr lang="es-CO" sz="1200" dirty="0"/>
              <a:t> </a:t>
            </a:r>
          </a:p>
          <a:p>
            <a:pPr eaLnBrk="0" hangingPunct="0"/>
            <a:r>
              <a:rPr lang="es-CO" sz="1200" dirty="0"/>
              <a:t>NTC 5254, Gestión del Riesgo dentro del proceso de Auditoría Interna</a:t>
            </a:r>
          </a:p>
          <a:p>
            <a:r>
              <a:rPr lang="es-CO" sz="1200" dirty="0" smtClean="0"/>
              <a:t> </a:t>
            </a: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85767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95536" y="778694"/>
            <a:ext cx="842493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C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TRANSICIÓN PARA LA ACTUALIZACIÓN DEL </a:t>
            </a:r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MODELO ESTÁNDAR </a:t>
            </a:r>
            <a:r>
              <a:rPr lang="es-C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DE CONTROL </a:t>
            </a:r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INTERNO.</a:t>
            </a:r>
          </a:p>
          <a:p>
            <a:pPr marL="714375" algn="just" defTabSz="357188">
              <a:spcBef>
                <a:spcPts val="600"/>
              </a:spcBef>
              <a:spcAft>
                <a:spcPts val="600"/>
              </a:spcAft>
            </a:pPr>
            <a:r>
              <a:rPr lang="es-CO" sz="2400" b="1" dirty="0" smtClean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Taller </a:t>
            </a:r>
            <a:r>
              <a:rPr lang="es-CO" sz="2400" b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No. 3. </a:t>
            </a:r>
            <a:r>
              <a:rPr lang="es-CO" sz="2400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Diagnóstico para la Actualización del </a:t>
            </a:r>
            <a:r>
              <a:rPr lang="es-CO" sz="2400" dirty="0" smtClean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MECI 2014 </a:t>
            </a:r>
            <a:r>
              <a:rPr lang="es-CO" sz="2400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(Ejercicio Práctico</a:t>
            </a:r>
            <a:r>
              <a:rPr lang="es-CO" sz="2400" dirty="0" smtClean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).</a:t>
            </a:r>
          </a:p>
          <a:p>
            <a:pPr marL="714375" algn="just" defTabSz="357188">
              <a:spcBef>
                <a:spcPts val="600"/>
              </a:spcBef>
              <a:spcAft>
                <a:spcPts val="600"/>
              </a:spcAft>
            </a:pPr>
            <a:r>
              <a:rPr lang="es-CO" sz="2400" b="1" dirty="0" smtClean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Taller </a:t>
            </a:r>
            <a:r>
              <a:rPr lang="es-CO" sz="2400" b="1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No. 4. </a:t>
            </a:r>
            <a:r>
              <a:rPr lang="es-CO" sz="2400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Planeación para la Actualización del </a:t>
            </a:r>
            <a:r>
              <a:rPr lang="es-CO" sz="2400" dirty="0" smtClean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MECI 2014 </a:t>
            </a:r>
            <a:r>
              <a:rPr lang="es-CO" sz="2400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(Ejercicio Práctico</a:t>
            </a:r>
            <a:r>
              <a:rPr lang="es-CO" sz="2400" dirty="0" smtClean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).</a:t>
            </a:r>
          </a:p>
          <a:p>
            <a:pPr marL="357188" algn="just" defTabSz="357188">
              <a:spcBef>
                <a:spcPts val="600"/>
              </a:spcBef>
              <a:spcAft>
                <a:spcPts val="600"/>
              </a:spcAft>
            </a:pPr>
            <a:endParaRPr lang="es-CO" sz="400" dirty="0">
              <a:latin typeface="+mj-lt"/>
              <a:cs typeface="Arial" panose="020B0604020202020204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C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ESTRUCTURA DEL MODELO ESTÁNDAR DE </a:t>
            </a:r>
            <a:r>
              <a:rPr lang="es-CO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CONTROL INTERNO</a:t>
            </a:r>
            <a:r>
              <a:rPr lang="es-CO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.</a:t>
            </a:r>
          </a:p>
          <a:p>
            <a:pPr marL="714375" lvl="1" algn="just">
              <a:spcBef>
                <a:spcPts val="600"/>
              </a:spcBef>
              <a:spcAft>
                <a:spcPts val="600"/>
              </a:spcAft>
            </a:pPr>
            <a:r>
              <a:rPr lang="es-CO" sz="2400" u="sng" dirty="0">
                <a:latin typeface="+mj-lt"/>
                <a:cs typeface="Arial" panose="020B0604020202020204" pitchFamily="34" charset="0"/>
              </a:rPr>
              <a:t>1. Módulo de Control de Planeación y Gestión.</a:t>
            </a:r>
          </a:p>
          <a:p>
            <a:pPr marL="714375" lvl="1" algn="just">
              <a:spcBef>
                <a:spcPts val="600"/>
              </a:spcBef>
              <a:spcAft>
                <a:spcPts val="600"/>
              </a:spcAft>
            </a:pPr>
            <a:r>
              <a:rPr lang="es-CO" sz="2400" dirty="0">
                <a:latin typeface="+mj-lt"/>
                <a:cs typeface="Arial" panose="020B0604020202020204" pitchFamily="34" charset="0"/>
              </a:rPr>
              <a:t>1.1. Componente Talento Humano.</a:t>
            </a:r>
          </a:p>
          <a:p>
            <a:pPr marL="714375" lvl="1" algn="just">
              <a:spcBef>
                <a:spcPts val="600"/>
              </a:spcBef>
              <a:spcAft>
                <a:spcPts val="600"/>
              </a:spcAft>
            </a:pPr>
            <a:r>
              <a:rPr lang="es-CO" sz="2400" dirty="0">
                <a:latin typeface="+mj-lt"/>
                <a:cs typeface="Arial" panose="020B0604020202020204" pitchFamily="34" charset="0"/>
              </a:rPr>
              <a:t>1.2. Componente Direccionamiento Estratégico.</a:t>
            </a:r>
          </a:p>
          <a:p>
            <a:pPr marL="714375" lvl="1" algn="just">
              <a:spcBef>
                <a:spcPts val="600"/>
              </a:spcBef>
              <a:spcAft>
                <a:spcPts val="600"/>
              </a:spcAft>
            </a:pPr>
            <a:r>
              <a:rPr lang="es-CO" sz="2400" dirty="0">
                <a:latin typeface="+mj-lt"/>
                <a:cs typeface="Arial" panose="020B0604020202020204" pitchFamily="34" charset="0"/>
              </a:rPr>
              <a:t>1.3. Componente Administración del Riesgo</a:t>
            </a:r>
            <a:r>
              <a:rPr lang="es-CO" sz="2400" dirty="0" smtClean="0">
                <a:latin typeface="+mj-lt"/>
                <a:cs typeface="Arial" panose="020B0604020202020204" pitchFamily="34" charset="0"/>
              </a:rPr>
              <a:t>.</a:t>
            </a:r>
            <a:endParaRPr lang="es-CO" sz="24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79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95536" y="764704"/>
            <a:ext cx="842493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>
              <a:spcBef>
                <a:spcPts val="600"/>
              </a:spcBef>
              <a:spcAft>
                <a:spcPts val="600"/>
              </a:spcAft>
            </a:pPr>
            <a:r>
              <a:rPr lang="es-CO" sz="2400" u="sng" dirty="0">
                <a:latin typeface="+mj-lt"/>
                <a:cs typeface="Arial" panose="020B0604020202020204" pitchFamily="34" charset="0"/>
              </a:rPr>
              <a:t>2. Módulo de Control de Evaluación y Seguimiento.</a:t>
            </a:r>
          </a:p>
          <a:p>
            <a:pPr marL="714375">
              <a:spcBef>
                <a:spcPts val="600"/>
              </a:spcBef>
              <a:spcAft>
                <a:spcPts val="600"/>
              </a:spcAft>
            </a:pPr>
            <a:r>
              <a:rPr lang="es-CO" sz="2400" dirty="0">
                <a:latin typeface="+mj-lt"/>
                <a:cs typeface="Arial" panose="020B0604020202020204" pitchFamily="34" charset="0"/>
              </a:rPr>
              <a:t>2.1. Componente Autoevaluación Institucional.</a:t>
            </a:r>
          </a:p>
          <a:p>
            <a:pPr marL="714375">
              <a:spcBef>
                <a:spcPts val="600"/>
              </a:spcBef>
              <a:spcAft>
                <a:spcPts val="600"/>
              </a:spcAft>
            </a:pPr>
            <a:r>
              <a:rPr lang="es-CO" sz="2400" dirty="0">
                <a:latin typeface="+mj-lt"/>
                <a:cs typeface="Arial" panose="020B0604020202020204" pitchFamily="34" charset="0"/>
              </a:rPr>
              <a:t>2.2. Componente de Auditoría Interna.</a:t>
            </a:r>
          </a:p>
          <a:p>
            <a:pPr marL="714375">
              <a:spcBef>
                <a:spcPts val="600"/>
              </a:spcBef>
              <a:spcAft>
                <a:spcPts val="600"/>
              </a:spcAft>
            </a:pPr>
            <a:r>
              <a:rPr lang="es-CO" sz="2400" dirty="0">
                <a:latin typeface="+mj-lt"/>
                <a:cs typeface="Arial" panose="020B0604020202020204" pitchFamily="34" charset="0"/>
              </a:rPr>
              <a:t>2.3. Componente Planes de Mejoramiento</a:t>
            </a:r>
            <a:r>
              <a:rPr lang="es-CO" sz="2400" dirty="0" smtClean="0">
                <a:latin typeface="+mj-lt"/>
                <a:cs typeface="Arial" panose="020B0604020202020204" pitchFamily="34" charset="0"/>
              </a:rPr>
              <a:t>.</a:t>
            </a:r>
          </a:p>
          <a:p>
            <a:pPr marL="357188">
              <a:spcBef>
                <a:spcPts val="600"/>
              </a:spcBef>
              <a:spcAft>
                <a:spcPts val="600"/>
              </a:spcAft>
            </a:pPr>
            <a:endParaRPr lang="es-CO" sz="200" dirty="0">
              <a:latin typeface="+mj-lt"/>
              <a:cs typeface="Arial" panose="020B0604020202020204" pitchFamily="34" charset="0"/>
            </a:endParaRPr>
          </a:p>
          <a:p>
            <a:pPr marL="357188">
              <a:spcBef>
                <a:spcPts val="600"/>
              </a:spcBef>
              <a:spcAft>
                <a:spcPts val="600"/>
              </a:spcAft>
            </a:pPr>
            <a:r>
              <a:rPr lang="es-CO" sz="2400" u="sng" dirty="0">
                <a:latin typeface="+mj-lt"/>
                <a:cs typeface="Arial" panose="020B0604020202020204" pitchFamily="34" charset="0"/>
              </a:rPr>
              <a:t>3. Eje Transversal Información y Comunicación.</a:t>
            </a:r>
          </a:p>
          <a:p>
            <a:pPr marL="714375" algn="just">
              <a:spcBef>
                <a:spcPts val="600"/>
              </a:spcBef>
              <a:spcAft>
                <a:spcPts val="600"/>
              </a:spcAft>
              <a:tabLst>
                <a:tab pos="714375" algn="l"/>
              </a:tabLst>
            </a:pPr>
            <a:r>
              <a:rPr lang="es-CO" sz="2400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Taller No. 5. Armonización del MECI 2014 con la </a:t>
            </a:r>
            <a:r>
              <a:rPr lang="es-CO" sz="2400" dirty="0" smtClean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Norma Técnica </a:t>
            </a:r>
            <a:r>
              <a:rPr lang="es-CO" sz="2400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de Calidad en la Gestión Pública </a:t>
            </a:r>
            <a:r>
              <a:rPr lang="es-CO" sz="2400" dirty="0" smtClean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NTCGP 1000:2009 </a:t>
            </a:r>
            <a:r>
              <a:rPr lang="es-CO" sz="2400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(Ejercicio Práctico).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s-CO" sz="600" b="1" dirty="0" smtClean="0">
              <a:latin typeface="+mj-lt"/>
              <a:cs typeface="Arial" panose="020B0604020202020204" pitchFamily="34" charset="0"/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CO" sz="2400" b="1" dirty="0" smtClean="0">
                <a:latin typeface="+mj-lt"/>
                <a:cs typeface="Arial" panose="020B0604020202020204" pitchFamily="34" charset="0"/>
              </a:rPr>
              <a:t>TÉRMINOS </a:t>
            </a:r>
            <a:r>
              <a:rPr lang="es-CO" sz="2400" b="1" dirty="0">
                <a:latin typeface="+mj-lt"/>
                <a:cs typeface="Arial" panose="020B0604020202020204" pitchFamily="34" charset="0"/>
              </a:rPr>
              <a:t>Y </a:t>
            </a:r>
            <a:r>
              <a:rPr lang="es-CO" sz="2400" b="1" dirty="0" smtClean="0">
                <a:latin typeface="+mj-lt"/>
                <a:cs typeface="Arial" panose="020B0604020202020204" pitchFamily="34" charset="0"/>
              </a:rPr>
              <a:t>DEFINICIONES.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s-CO" sz="2400" b="1" dirty="0" smtClean="0">
                <a:latin typeface="+mj-lt"/>
                <a:cs typeface="Arial" panose="020B0604020202020204" pitchFamily="34" charset="0"/>
              </a:rPr>
              <a:t>BIBLIOGRAFÍA</a:t>
            </a:r>
            <a:r>
              <a:rPr lang="es-CO" sz="2400" b="1" dirty="0">
                <a:latin typeface="+mj-lt"/>
                <a:cs typeface="Arial" panose="020B0604020202020204" pitchFamily="34" charset="0"/>
              </a:rPr>
              <a:t>.</a:t>
            </a:r>
            <a:endParaRPr lang="es-CO" sz="2400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43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757960793"/>
              </p:ext>
            </p:extLst>
          </p:nvPr>
        </p:nvGraphicFramePr>
        <p:xfrm>
          <a:off x="1259632" y="1196752"/>
          <a:ext cx="708044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3176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95536" y="692696"/>
            <a:ext cx="84249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algn="ctr">
              <a:spcBef>
                <a:spcPts val="600"/>
              </a:spcBef>
              <a:spcAft>
                <a:spcPts val="600"/>
              </a:spcAft>
            </a:pPr>
            <a:r>
              <a:rPr lang="es-CO" sz="3200" b="1" dirty="0" smtClean="0">
                <a:latin typeface="+mj-lt"/>
                <a:cs typeface="Arial" panose="020B0604020202020204" pitchFamily="34" charset="0"/>
              </a:rPr>
              <a:t>EVOLUCIÓN DEL SISTEMA DE CONTROL INTERNO EN COLOMBIA</a:t>
            </a:r>
            <a:endParaRPr lang="es-CO" sz="32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070648798"/>
              </p:ext>
            </p:extLst>
          </p:nvPr>
        </p:nvGraphicFramePr>
        <p:xfrm>
          <a:off x="1043608" y="2060848"/>
          <a:ext cx="7560840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2434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39552" y="692696"/>
            <a:ext cx="806489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latin typeface="+mj-lt"/>
                <a:cs typeface="Arial" panose="020B0604020202020204" pitchFamily="34" charset="0"/>
              </a:rPr>
              <a:t>DECRETO 943 DEL 21 DE MAYO DE 2014</a:t>
            </a:r>
          </a:p>
          <a:p>
            <a:pPr algn="ctr"/>
            <a:r>
              <a:rPr lang="es-CO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“POR EL CUAL SE ACTUALIZA EL MODELO ESTÁNDAR DE CONTROL INTERNO PARA </a:t>
            </a:r>
            <a:r>
              <a:rPr lang="es-CO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EL ESTADO </a:t>
            </a:r>
            <a:r>
              <a:rPr lang="es-CO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COLOMBIANO - MECI”</a:t>
            </a:r>
          </a:p>
          <a:p>
            <a:endParaRPr lang="es-CO" sz="2800" b="1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CO" sz="3000" b="1" dirty="0" smtClean="0">
                <a:latin typeface="+mj-lt"/>
                <a:cs typeface="Arial" panose="020B0604020202020204" pitchFamily="34" charset="0"/>
              </a:rPr>
              <a:t>ARTÍCULO 1. </a:t>
            </a:r>
            <a:r>
              <a:rPr lang="es-CO" sz="3000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Adóptese</a:t>
            </a:r>
            <a:r>
              <a:rPr lang="es-CO" sz="30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s-CO" sz="3000" dirty="0" smtClean="0">
                <a:latin typeface="+mj-lt"/>
                <a:cs typeface="Arial" panose="020B0604020202020204" pitchFamily="34" charset="0"/>
              </a:rPr>
              <a:t>la </a:t>
            </a:r>
            <a:r>
              <a:rPr lang="es-CO" sz="3000" b="1" dirty="0" smtClean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actualización </a:t>
            </a:r>
            <a:r>
              <a:rPr lang="es-CO" sz="3000" dirty="0" smtClean="0">
                <a:latin typeface="+mj-lt"/>
                <a:cs typeface="Arial" panose="020B0604020202020204" pitchFamily="34" charset="0"/>
              </a:rPr>
              <a:t>del Modelo Estándar de Control Interno para el Estado Colombiano </a:t>
            </a:r>
            <a:r>
              <a:rPr lang="es-CO" sz="3000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MECI, </a:t>
            </a:r>
            <a:r>
              <a:rPr lang="es-CO" sz="3000" dirty="0" smtClean="0">
                <a:latin typeface="+mj-lt"/>
                <a:cs typeface="Arial" panose="020B0604020202020204" pitchFamily="34" charset="0"/>
              </a:rPr>
              <a:t>en el cual se determinan las generalidades y estructura necesaria para </a:t>
            </a:r>
            <a:r>
              <a:rPr lang="es-CO" sz="3000" b="1" u="sng" dirty="0" smtClean="0">
                <a:latin typeface="+mj-lt"/>
                <a:cs typeface="Arial" panose="020B0604020202020204" pitchFamily="34" charset="0"/>
              </a:rPr>
              <a:t>establecer, implementar y fortalecer un Sistema de Control Interno</a:t>
            </a:r>
            <a:r>
              <a:rPr lang="es-CO" sz="30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s-CO" sz="3000" dirty="0" smtClean="0">
                <a:latin typeface="+mj-lt"/>
                <a:cs typeface="Arial" panose="020B0604020202020204" pitchFamily="34" charset="0"/>
              </a:rPr>
              <a:t>en las entidades y organismos </a:t>
            </a:r>
            <a:r>
              <a:rPr lang="es-CO" sz="3000" b="1" u="sng" dirty="0" smtClean="0">
                <a:latin typeface="+mj-lt"/>
                <a:cs typeface="Arial" panose="020B0604020202020204" pitchFamily="34" charset="0"/>
              </a:rPr>
              <a:t>obligados a su implementación,</a:t>
            </a:r>
            <a:r>
              <a:rPr lang="es-CO" sz="30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es-CO" sz="3000" dirty="0" smtClean="0">
                <a:latin typeface="+mj-lt"/>
                <a:cs typeface="Arial" panose="020B0604020202020204" pitchFamily="34" charset="0"/>
              </a:rPr>
              <a:t>de acuerdo con lo dispuesto en el </a:t>
            </a:r>
            <a:r>
              <a:rPr lang="es-CO" sz="3000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artículo 5°de la Ley 87 de 1993.</a:t>
            </a:r>
            <a:endParaRPr lang="es-CO" sz="30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454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39552" y="692696"/>
            <a:ext cx="806489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800" b="1" dirty="0">
                <a:latin typeface="+mj-lt"/>
                <a:cs typeface="Arial" panose="020B0604020202020204" pitchFamily="34" charset="0"/>
              </a:rPr>
              <a:t>DECRETO 943 DEL 21 DE MAYO DE 2014</a:t>
            </a:r>
          </a:p>
          <a:p>
            <a:pPr algn="ctr"/>
            <a:r>
              <a:rPr lang="es-CO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“POR EL CUAL SE ACTUALIZA EL MODELO ESTÁNDAR DE CONTROL INTERNO PARA </a:t>
            </a:r>
            <a:r>
              <a:rPr lang="es-CO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EL ESTADO </a:t>
            </a:r>
            <a:r>
              <a:rPr lang="es-CO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COLOMBIANO - MECI”</a:t>
            </a:r>
          </a:p>
          <a:p>
            <a:endParaRPr lang="es-CO" sz="1400" b="1" dirty="0" smtClean="0">
              <a:latin typeface="+mj-lt"/>
              <a:cs typeface="Arial" panose="020B0604020202020204" pitchFamily="34" charset="0"/>
            </a:endParaRPr>
          </a:p>
          <a:p>
            <a:endParaRPr lang="es-CO" sz="1400" b="1" dirty="0">
              <a:latin typeface="+mj-lt"/>
              <a:cs typeface="Arial" panose="020B0604020202020204" pitchFamily="34" charset="0"/>
            </a:endParaRPr>
          </a:p>
          <a:p>
            <a:endParaRPr lang="es-CO" sz="1400" b="1" dirty="0" smtClean="0"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s-CO" sz="3600" dirty="0">
                <a:latin typeface="+mj-lt"/>
                <a:cs typeface="Arial" panose="020B0604020202020204" pitchFamily="34" charset="0"/>
              </a:rPr>
              <a:t>El Modelo se implementará a través del </a:t>
            </a:r>
            <a:r>
              <a:rPr lang="es-CO" sz="3600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Manual Técnico </a:t>
            </a:r>
            <a:r>
              <a:rPr lang="es-CO" sz="36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del Modelo Estándar de </a:t>
            </a:r>
            <a:r>
              <a:rPr lang="es-CO" sz="3600" b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Control Interno</a:t>
            </a:r>
            <a:r>
              <a:rPr lang="es-CO" sz="3600" b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, </a:t>
            </a:r>
            <a:r>
              <a:rPr lang="es-CO" sz="3600" dirty="0" smtClean="0">
                <a:latin typeface="+mj-lt"/>
                <a:cs typeface="Arial" panose="020B0604020202020204" pitchFamily="34" charset="0"/>
              </a:rPr>
              <a:t>el cual </a:t>
            </a:r>
            <a:r>
              <a:rPr lang="es-CO" sz="3600" dirty="0">
                <a:latin typeface="+mj-lt"/>
                <a:cs typeface="Arial" panose="020B0604020202020204" pitchFamily="34" charset="0"/>
              </a:rPr>
              <a:t>hace </a:t>
            </a:r>
            <a:r>
              <a:rPr lang="es-CO" sz="3600" b="1" dirty="0">
                <a:solidFill>
                  <a:schemeClr val="accent6"/>
                </a:solidFill>
                <a:latin typeface="+mj-lt"/>
                <a:cs typeface="Arial" panose="020B0604020202020204" pitchFamily="34" charset="0"/>
              </a:rPr>
              <a:t>parte integral</a:t>
            </a:r>
            <a:r>
              <a:rPr lang="es-CO" sz="3600" b="1" dirty="0">
                <a:latin typeface="+mj-lt"/>
                <a:cs typeface="Arial" panose="020B0604020202020204" pitchFamily="34" charset="0"/>
              </a:rPr>
              <a:t> </a:t>
            </a:r>
            <a:r>
              <a:rPr lang="es-CO" sz="3600" dirty="0">
                <a:latin typeface="+mj-lt"/>
                <a:cs typeface="Arial" panose="020B0604020202020204" pitchFamily="34" charset="0"/>
              </a:rPr>
              <a:t>del presente Decreto, y es </a:t>
            </a:r>
            <a:r>
              <a:rPr lang="es-CO" sz="3600" dirty="0" smtClean="0">
                <a:latin typeface="+mj-lt"/>
                <a:cs typeface="Arial" panose="020B0604020202020204" pitchFamily="34" charset="0"/>
              </a:rPr>
              <a:t>de </a:t>
            </a:r>
            <a:r>
              <a:rPr lang="es-CO" sz="3600" b="1" u="sng" dirty="0" smtClean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obligatorio </a:t>
            </a:r>
            <a:r>
              <a:rPr lang="es-CO" sz="3600" b="1" u="sng" dirty="0">
                <a:solidFill>
                  <a:schemeClr val="accent1"/>
                </a:solidFill>
                <a:latin typeface="+mj-lt"/>
                <a:cs typeface="Arial" panose="020B0604020202020204" pitchFamily="34" charset="0"/>
              </a:rPr>
              <a:t>cumplimiento y aplicación </a:t>
            </a:r>
            <a:r>
              <a:rPr lang="es-CO" sz="3600" dirty="0">
                <a:latin typeface="+mj-lt"/>
                <a:cs typeface="Arial" panose="020B0604020202020204" pitchFamily="34" charset="0"/>
              </a:rPr>
              <a:t>para </a:t>
            </a:r>
            <a:r>
              <a:rPr lang="es-CO" sz="3600" dirty="0" smtClean="0">
                <a:latin typeface="+mj-lt"/>
                <a:cs typeface="Arial" panose="020B0604020202020204" pitchFamily="34" charset="0"/>
              </a:rPr>
              <a:t>las entidades </a:t>
            </a:r>
            <a:r>
              <a:rPr lang="es-CO" sz="3600" dirty="0">
                <a:latin typeface="+mj-lt"/>
                <a:cs typeface="Arial" panose="020B0604020202020204" pitchFamily="34" charset="0"/>
              </a:rPr>
              <a:t>del Estado.</a:t>
            </a:r>
            <a:endParaRPr lang="es-CO" sz="36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19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1838</Words>
  <Application>Microsoft Office PowerPoint</Application>
  <PresentationFormat>Presentación en pantalla (4:3)</PresentationFormat>
  <Paragraphs>268</Paragraphs>
  <Slides>35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39" baseType="lpstr">
      <vt:lpstr>Arial</vt:lpstr>
      <vt:lpstr>Calibri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uts</dc:creator>
  <cp:lastModifiedBy>PLAC01</cp:lastModifiedBy>
  <cp:revision>50</cp:revision>
  <dcterms:created xsi:type="dcterms:W3CDTF">2014-04-21T22:33:13Z</dcterms:created>
  <dcterms:modified xsi:type="dcterms:W3CDTF">2014-07-16T20:01:21Z</dcterms:modified>
</cp:coreProperties>
</file>