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charts/chart16.xml" ContentType="application/vnd.openxmlformats-officedocument.drawingml.chart+xml"/>
  <Override PartName="/ppt/charts/chart17.xml" ContentType="application/vnd.openxmlformats-officedocument.drawingml.char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7" r:id="rId10"/>
    <p:sldId id="265" r:id="rId11"/>
    <p:sldId id="268" r:id="rId12"/>
    <p:sldId id="269" r:id="rId13"/>
    <p:sldId id="270" r:id="rId14"/>
  </p:sldIdLst>
  <p:sldSz cx="12192000" cy="6858000"/>
  <p:notesSz cx="7053263" cy="93091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Office_Excel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Hoja_de_c_lculo_de_Microsoft_Office_Excel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Hoja_de_c_lculo_de_Microsoft_Office_Excel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Hoja_de_c_lculo_de_Microsoft_Office_Excel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Hoja_de_c_lculo_de_Microsoft_Office_Excel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Hoja_de_c_lculo_de_Microsoft_Office_Excel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Hoja_de_c_lculo_de_Microsoft_Office_Excel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Hoja_de_c_lculo_de_Microsoft_Office_Excel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Hoja_de_c_lculo_de_Microsoft_Office_Excel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Hoja_de_c_lculo_de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Hoja_de_c_lculo_de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Hoja_de_c_lculo_de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Hoja_de_c_lculo_de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Hoja_de_c_lculo_de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Hoja_de_c_lculo_de_Microsoft_Office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Hoja_de_c_lculo_de_Microsoft_Office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Hoja_de_c_lculo_de_Microsoft_Office_Excel9.xlsx"/></Relationships>
</file>

<file path=ppt/charts/chart1.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8146135988320632E-3"/>
          <c:y val="0"/>
          <c:w val="0.48614580092382081"/>
          <c:h val="0.97377149774086491"/>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165</c:v>
                </c:pt>
                <c:pt idx="1">
                  <c:v>425</c:v>
                </c:pt>
                <c:pt idx="2">
                  <c:v>157</c:v>
                </c:pt>
                <c:pt idx="3">
                  <c:v>40</c:v>
                </c:pt>
                <c:pt idx="4">
                  <c:v>38</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0.19400000000000001</c:v>
                </c:pt>
                <c:pt idx="1">
                  <c:v>0.5</c:v>
                </c:pt>
                <c:pt idx="2">
                  <c:v>0.185</c:v>
                </c:pt>
                <c:pt idx="3">
                  <c:v>6.2E-2</c:v>
                </c:pt>
                <c:pt idx="4">
                  <c:v>4.4999999999999998E-2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8146135988320665E-3"/>
          <c:y val="0"/>
          <c:w val="0.48614580092382081"/>
          <c:h val="0.97377149774086613"/>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116</c:v>
                </c:pt>
                <c:pt idx="1">
                  <c:v>411</c:v>
                </c:pt>
                <c:pt idx="2">
                  <c:v>193</c:v>
                </c:pt>
                <c:pt idx="3">
                  <c:v>80</c:v>
                </c:pt>
                <c:pt idx="4">
                  <c:v>50</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5.8999999999999997E-2</c:v>
                </c:pt>
                <c:pt idx="1">
                  <c:v>9.4E-2</c:v>
                </c:pt>
                <c:pt idx="2">
                  <c:v>0.22700000000000001</c:v>
                </c:pt>
                <c:pt idx="3">
                  <c:v>9.4E-2</c:v>
                </c:pt>
                <c:pt idx="4">
                  <c:v>5.8999999999999997E-2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5.2994133774046159E-2"/>
          <c:y val="4.8392388451443573E-3"/>
          <c:w val="0.48614580092382081"/>
          <c:h val="0.97377149774086613"/>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206</c:v>
                </c:pt>
                <c:pt idx="1">
                  <c:v>450</c:v>
                </c:pt>
                <c:pt idx="2">
                  <c:v>124</c:v>
                </c:pt>
                <c:pt idx="3">
                  <c:v>40</c:v>
                </c:pt>
                <c:pt idx="4">
                  <c:v>30</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0.24199999999999999</c:v>
                </c:pt>
                <c:pt idx="1">
                  <c:v>0.52900000000000003</c:v>
                </c:pt>
                <c:pt idx="2">
                  <c:v>0.14599999999999999</c:v>
                </c:pt>
                <c:pt idx="3">
                  <c:v>4.7E-2</c:v>
                </c:pt>
                <c:pt idx="4">
                  <c:v>3.5000000000000003E-2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3.9525866073242773E-2"/>
          <c:y val="9.6784776902887146E-3"/>
          <c:w val="0.48614580092382081"/>
          <c:h val="0.97377149774086613"/>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explosion val="2"/>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187</c:v>
                </c:pt>
                <c:pt idx="1">
                  <c:v>385</c:v>
                </c:pt>
                <c:pt idx="2">
                  <c:v>136</c:v>
                </c:pt>
                <c:pt idx="3">
                  <c:v>67</c:v>
                </c:pt>
                <c:pt idx="4">
                  <c:v>75</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0.22</c:v>
                </c:pt>
                <c:pt idx="1">
                  <c:v>0.45300000000000001</c:v>
                </c:pt>
                <c:pt idx="2">
                  <c:v>0.16</c:v>
                </c:pt>
                <c:pt idx="3">
                  <c:v>7.9000000000000001E-2</c:v>
                </c:pt>
                <c:pt idx="4">
                  <c:v>8.7999999999999995E-2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1361047335941055E-2"/>
          <c:y val="4.8392388451443608E-3"/>
          <c:w val="0.55751672171299649"/>
          <c:h val="0.97994149052637125"/>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116</c:v>
                </c:pt>
                <c:pt idx="1">
                  <c:v>375</c:v>
                </c:pt>
                <c:pt idx="2">
                  <c:v>196</c:v>
                </c:pt>
                <c:pt idx="3">
                  <c:v>79</c:v>
                </c:pt>
                <c:pt idx="4">
                  <c:v>84</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0.13600000000000001</c:v>
                </c:pt>
                <c:pt idx="1">
                  <c:v>0.441</c:v>
                </c:pt>
                <c:pt idx="2">
                  <c:v>0.23100000000000001</c:v>
                </c:pt>
                <c:pt idx="3">
                  <c:v>9.2999999999999999E-2</c:v>
                </c:pt>
                <c:pt idx="4">
                  <c:v>9.9000000000000005E-2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5.2994133774046194E-2"/>
          <c:y val="6.7781560729788734E-2"/>
          <c:w val="0.513082248059615"/>
          <c:h val="0.88465234833552142"/>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94</c:v>
                </c:pt>
                <c:pt idx="1">
                  <c:v>297</c:v>
                </c:pt>
                <c:pt idx="2">
                  <c:v>238</c:v>
                </c:pt>
                <c:pt idx="3">
                  <c:v>101</c:v>
                </c:pt>
                <c:pt idx="4">
                  <c:v>120</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0.111</c:v>
                </c:pt>
                <c:pt idx="1">
                  <c:v>0.34899999999999998</c:v>
                </c:pt>
                <c:pt idx="2">
                  <c:v>0.28000000000000003</c:v>
                </c:pt>
                <c:pt idx="3">
                  <c:v>0.11899999999999999</c:v>
                </c:pt>
                <c:pt idx="4">
                  <c:v>0.14099999999999999</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1361047335941055E-2"/>
          <c:y val="4.8392388451443651E-3"/>
          <c:w val="0.55751672171299604"/>
          <c:h val="0.97994149052637181"/>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98</c:v>
                </c:pt>
                <c:pt idx="1">
                  <c:v>320</c:v>
                </c:pt>
                <c:pt idx="2">
                  <c:v>215</c:v>
                </c:pt>
                <c:pt idx="3">
                  <c:v>99</c:v>
                </c:pt>
                <c:pt idx="4">
                  <c:v>118</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0.115</c:v>
                </c:pt>
                <c:pt idx="1">
                  <c:v>0.376</c:v>
                </c:pt>
                <c:pt idx="2">
                  <c:v>0.253</c:v>
                </c:pt>
                <c:pt idx="3">
                  <c:v>0.11600000000000001</c:v>
                </c:pt>
                <c:pt idx="4">
                  <c:v>0.13900000000000001</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1361047335941055E-2"/>
          <c:y val="4.8392388451443703E-3"/>
          <c:w val="0.55751672171299538"/>
          <c:h val="0.97994149052637225"/>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63</c:v>
                </c:pt>
                <c:pt idx="1">
                  <c:v>308</c:v>
                </c:pt>
                <c:pt idx="2">
                  <c:v>242</c:v>
                </c:pt>
                <c:pt idx="3">
                  <c:v>96</c:v>
                </c:pt>
                <c:pt idx="4">
                  <c:v>141</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7.3999999999999996E-2</c:v>
                </c:pt>
                <c:pt idx="1">
                  <c:v>0.36199999999999999</c:v>
                </c:pt>
                <c:pt idx="2">
                  <c:v>0.28499999999999998</c:v>
                </c:pt>
                <c:pt idx="3">
                  <c:v>0.113</c:v>
                </c:pt>
                <c:pt idx="4">
                  <c:v>0.16600000000000001</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1361047335941055E-2"/>
          <c:y val="4.8392388451443738E-3"/>
          <c:w val="0.55751672171299493"/>
          <c:h val="0.9799414905263728"/>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157</c:v>
                </c:pt>
                <c:pt idx="1">
                  <c:v>444</c:v>
                </c:pt>
                <c:pt idx="2">
                  <c:v>171</c:v>
                </c:pt>
                <c:pt idx="3">
                  <c:v>42</c:v>
                </c:pt>
                <c:pt idx="4">
                  <c:v>36</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0.185</c:v>
                </c:pt>
                <c:pt idx="1">
                  <c:v>0.52200000000000002</c:v>
                </c:pt>
                <c:pt idx="2">
                  <c:v>0.20100000000000001</c:v>
                </c:pt>
                <c:pt idx="3">
                  <c:v>4.9000000000000002E-2</c:v>
                </c:pt>
                <c:pt idx="4">
                  <c:v>4.2000000000000003E-2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8146135988320641E-3"/>
          <c:y val="0"/>
          <c:w val="0.48614580092382081"/>
          <c:h val="0.97377149774086513"/>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165</c:v>
                </c:pt>
                <c:pt idx="1">
                  <c:v>425</c:v>
                </c:pt>
                <c:pt idx="2">
                  <c:v>157</c:v>
                </c:pt>
                <c:pt idx="3">
                  <c:v>53</c:v>
                </c:pt>
                <c:pt idx="4">
                  <c:v>50</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0.19400000000000001</c:v>
                </c:pt>
                <c:pt idx="1">
                  <c:v>0.5</c:v>
                </c:pt>
                <c:pt idx="2">
                  <c:v>0.185</c:v>
                </c:pt>
                <c:pt idx="3">
                  <c:v>6.2E-2</c:v>
                </c:pt>
                <c:pt idx="4">
                  <c:v>5.8999999999999997E-2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8146135988320641E-3"/>
          <c:y val="0"/>
          <c:w val="0.48614580092382081"/>
          <c:h val="0.97377149774086513"/>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102</c:v>
                </c:pt>
                <c:pt idx="1">
                  <c:v>463</c:v>
                </c:pt>
                <c:pt idx="2">
                  <c:v>182</c:v>
                </c:pt>
                <c:pt idx="3">
                  <c:v>58</c:v>
                </c:pt>
                <c:pt idx="4">
                  <c:v>45</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0.12</c:v>
                </c:pt>
                <c:pt idx="1">
                  <c:v>0.54500000000000004</c:v>
                </c:pt>
                <c:pt idx="2">
                  <c:v>0.214</c:v>
                </c:pt>
                <c:pt idx="3">
                  <c:v>6.8000000000000005E-2</c:v>
                </c:pt>
                <c:pt idx="4">
                  <c:v>5.2999999999999999E-2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8146135988320645E-3"/>
          <c:y val="0"/>
          <c:w val="0.48614580092382081"/>
          <c:h val="0.97377149774086535"/>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131</c:v>
                </c:pt>
                <c:pt idx="1">
                  <c:v>437</c:v>
                </c:pt>
                <c:pt idx="2">
                  <c:v>194</c:v>
                </c:pt>
                <c:pt idx="3">
                  <c:v>46</c:v>
                </c:pt>
                <c:pt idx="4">
                  <c:v>42</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0.12</c:v>
                </c:pt>
                <c:pt idx="1">
                  <c:v>0.54500000000000004</c:v>
                </c:pt>
                <c:pt idx="2">
                  <c:v>0.214</c:v>
                </c:pt>
                <c:pt idx="3">
                  <c:v>6.8000000000000005E-2</c:v>
                </c:pt>
                <c:pt idx="4">
                  <c:v>5.2999999999999999E-2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8146135988320645E-3"/>
          <c:y val="0"/>
          <c:w val="0.48614580092382081"/>
          <c:h val="0.97377149774086535"/>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134</c:v>
                </c:pt>
                <c:pt idx="1">
                  <c:v>427</c:v>
                </c:pt>
                <c:pt idx="2">
                  <c:v>190</c:v>
                </c:pt>
                <c:pt idx="3">
                  <c:v>40</c:v>
                </c:pt>
                <c:pt idx="4">
                  <c:v>59</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0.12</c:v>
                </c:pt>
                <c:pt idx="1">
                  <c:v>0.54500000000000004</c:v>
                </c:pt>
                <c:pt idx="2">
                  <c:v>0.214</c:v>
                </c:pt>
                <c:pt idx="3">
                  <c:v>6.8000000000000005E-2</c:v>
                </c:pt>
                <c:pt idx="4">
                  <c:v>5.2999999999999999E-2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814613598832065E-3"/>
          <c:y val="0"/>
          <c:w val="0.48614580092382081"/>
          <c:h val="0.97377149774086569"/>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92</c:v>
                </c:pt>
                <c:pt idx="1">
                  <c:v>459</c:v>
                </c:pt>
                <c:pt idx="2">
                  <c:v>210</c:v>
                </c:pt>
                <c:pt idx="3">
                  <c:v>42</c:v>
                </c:pt>
                <c:pt idx="4">
                  <c:v>47</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0.12</c:v>
                </c:pt>
                <c:pt idx="1">
                  <c:v>0.54500000000000004</c:v>
                </c:pt>
                <c:pt idx="2">
                  <c:v>0.214</c:v>
                </c:pt>
                <c:pt idx="3">
                  <c:v>6.8000000000000005E-2</c:v>
                </c:pt>
                <c:pt idx="4">
                  <c:v>5.2999999999999999E-2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814613598832065E-3"/>
          <c:y val="0"/>
          <c:w val="0.48614580092382081"/>
          <c:h val="0.97377149774086569"/>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112</c:v>
                </c:pt>
                <c:pt idx="1">
                  <c:v>431</c:v>
                </c:pt>
                <c:pt idx="2">
                  <c:v>195</c:v>
                </c:pt>
                <c:pt idx="3">
                  <c:v>64</c:v>
                </c:pt>
                <c:pt idx="4">
                  <c:v>48</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0.13200000000000001</c:v>
                </c:pt>
                <c:pt idx="1">
                  <c:v>0.50700000000000001</c:v>
                </c:pt>
                <c:pt idx="2">
                  <c:v>0.22900000000000001</c:v>
                </c:pt>
                <c:pt idx="3">
                  <c:v>7.4999999999999997E-2</c:v>
                </c:pt>
                <c:pt idx="4">
                  <c:v>5.6000000000000001E-2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814613598832065E-3"/>
          <c:y val="0"/>
          <c:w val="0.48614580092382081"/>
          <c:h val="0.97377149774086569"/>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134</c:v>
                </c:pt>
                <c:pt idx="1">
                  <c:v>411</c:v>
                </c:pt>
                <c:pt idx="2">
                  <c:v>179</c:v>
                </c:pt>
                <c:pt idx="3">
                  <c:v>70</c:v>
                </c:pt>
                <c:pt idx="4">
                  <c:v>56</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0.158</c:v>
                </c:pt>
                <c:pt idx="1">
                  <c:v>0.48399999999999999</c:v>
                </c:pt>
                <c:pt idx="2">
                  <c:v>0.21099999999999999</c:v>
                </c:pt>
                <c:pt idx="3">
                  <c:v>8.2000000000000003E-2</c:v>
                </c:pt>
                <c:pt idx="4">
                  <c:v>6.6000000000000003E-2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s-MX"/>
  <c:chart>
    <c:autoTitleDeleted val="1"/>
    <c:plotArea>
      <c:layout>
        <c:manualLayout>
          <c:layoutTarget val="inner"/>
          <c:xMode val="edge"/>
          <c:yMode val="edge"/>
          <c:x val="1.8146135988320658E-3"/>
          <c:y val="0"/>
          <c:w val="0.48614580092382081"/>
          <c:h val="0.97377149774086591"/>
        </c:manualLayout>
      </c:layout>
      <c:pieChart>
        <c:varyColors val="1"/>
        <c:ser>
          <c:idx val="0"/>
          <c:order val="0"/>
          <c:tx>
            <c:strRef>
              <c:f>Hoja1!$B$1</c:f>
              <c:strCache>
                <c:ptCount val="1"/>
                <c:pt idx="0">
                  <c:v>Columna1</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MX"/>
              </a:p>
            </c:txPr>
            <c:showVal val="1"/>
            <c:showPercent val="1"/>
            <c:extLst>
              <c:ext xmlns:c15="http://schemas.microsoft.com/office/drawing/2012/chart" uri="{CE6537A1-D6FC-4f65-9D91-7224C49458BB}">
                <c15:layout/>
              </c:ext>
            </c:extLst>
          </c:dLbls>
          <c:cat>
            <c:strRef>
              <c:f>Hoja1!$A$2:$A$6</c:f>
              <c:strCache>
                <c:ptCount val="5"/>
                <c:pt idx="0">
                  <c:v>MUY SATISFECHO</c:v>
                </c:pt>
                <c:pt idx="1">
                  <c:v>SATISFECHO</c:v>
                </c:pt>
                <c:pt idx="2">
                  <c:v>POCO SATISFECHO</c:v>
                </c:pt>
                <c:pt idx="3">
                  <c:v>INSATISFECHO</c:v>
                </c:pt>
                <c:pt idx="4">
                  <c:v>MUY INSATISFECHO</c:v>
                </c:pt>
              </c:strCache>
            </c:strRef>
          </c:cat>
          <c:val>
            <c:numRef>
              <c:f>Hoja1!$B$2:$B$6</c:f>
              <c:numCache>
                <c:formatCode>General</c:formatCode>
                <c:ptCount val="5"/>
                <c:pt idx="0">
                  <c:v>88</c:v>
                </c:pt>
                <c:pt idx="1">
                  <c:v>448</c:v>
                </c:pt>
                <c:pt idx="2">
                  <c:v>212</c:v>
                </c:pt>
                <c:pt idx="3">
                  <c:v>57</c:v>
                </c:pt>
                <c:pt idx="4">
                  <c:v>45</c:v>
                </c:pt>
              </c:numCache>
            </c:numRef>
          </c:val>
        </c:ser>
        <c:ser>
          <c:idx val="1"/>
          <c:order val="1"/>
          <c:tx>
            <c:strRef>
              <c:f>Hoja1!$C$1</c:f>
              <c:strCache>
                <c:ptCount val="1"/>
                <c:pt idx="0">
                  <c:v>Columna2</c:v>
                </c:pt>
              </c:strCache>
            </c:strRef>
          </c:tx>
          <c:dPt>
            <c:idx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4"/>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cat>
            <c:strRef>
              <c:f>Hoja1!$A$2:$A$6</c:f>
              <c:strCache>
                <c:ptCount val="5"/>
                <c:pt idx="0">
                  <c:v>MUY SATISFECHO</c:v>
                </c:pt>
                <c:pt idx="1">
                  <c:v>SATISFECHO</c:v>
                </c:pt>
                <c:pt idx="2">
                  <c:v>POCO SATISFECHO</c:v>
                </c:pt>
                <c:pt idx="3">
                  <c:v>INSATISFECHO</c:v>
                </c:pt>
                <c:pt idx="4">
                  <c:v>MUY INSATISFECHO</c:v>
                </c:pt>
              </c:strCache>
            </c:strRef>
          </c:cat>
          <c:val>
            <c:numRef>
              <c:f>Hoja1!$C$2:$C$6</c:f>
              <c:numCache>
                <c:formatCode>0.00%</c:formatCode>
                <c:ptCount val="5"/>
                <c:pt idx="0">
                  <c:v>0.104</c:v>
                </c:pt>
                <c:pt idx="1">
                  <c:v>0.52700000000000002</c:v>
                </c:pt>
                <c:pt idx="2">
                  <c:v>0.249</c:v>
                </c:pt>
                <c:pt idx="3">
                  <c:v>6.7000000000000004E-2</c:v>
                </c:pt>
                <c:pt idx="4">
                  <c:v>5.2999999999999999E-2</c:v>
                </c:pt>
              </c:numCache>
            </c:numRef>
          </c:val>
        </c:ser>
        <c:firstSliceAng val="0"/>
      </c:pieChart>
      <c:spPr>
        <a:noFill/>
        <a:ln>
          <a:noFill/>
        </a:ln>
        <a:effectLst/>
      </c:spPr>
    </c:plotArea>
    <c:plotVisOnly val="1"/>
    <c:dispBlanksAs val="zero"/>
  </c:chart>
  <c:spPr>
    <a:solidFill>
      <a:schemeClr val="bg1"/>
    </a:solidFill>
    <a:ln w="9525" cap="flat" cmpd="sng" algn="ctr">
      <a:noFill/>
      <a:round/>
    </a:ln>
    <a:effectLst/>
  </c:spPr>
  <c:txPr>
    <a:bodyPr/>
    <a:lstStyle/>
    <a:p>
      <a:pPr>
        <a:defRPr/>
      </a:pPr>
      <a:endParaRPr lang="es-MX"/>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lvl1pPr>
              <a:defRPr/>
            </a:lvl1pPr>
          </a:lstStyle>
          <a:p>
            <a:pPr>
              <a:defRPr/>
            </a:pPr>
            <a:fld id="{A915EEA0-0B6E-469D-9D3C-9974B0FC2A9B}"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E9F1481C-189C-4691-A0A9-1AD504CDF819}"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3480467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lvl1pPr>
              <a:defRPr/>
            </a:lvl1pPr>
          </a:lstStyle>
          <a:p>
            <a:pPr>
              <a:defRPr/>
            </a:pPr>
            <a:fld id="{90338340-38BE-48DA-94E0-D18C05B658E9}"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1B8AD128-08E0-4362-81F2-E9119CBD5CE2}"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2413015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lvl1pPr>
              <a:defRPr/>
            </a:lvl1pPr>
          </a:lstStyle>
          <a:p>
            <a:pPr>
              <a:defRPr/>
            </a:pPr>
            <a:fld id="{2B733E81-3D9B-4A30-A63D-326C3EF04B6E}"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B7A359CE-146C-4CBC-8485-7D5C1D99A04B}"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1649416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lvl1pPr>
              <a:defRPr/>
            </a:lvl1pPr>
          </a:lstStyle>
          <a:p>
            <a:pPr>
              <a:defRPr/>
            </a:pPr>
            <a:fld id="{519F598D-FAD0-4F6A-B511-D8058030D104}"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AB201391-835D-43E9-8BA8-091AA0B1F020}"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342257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pPr>
              <a:defRPr/>
            </a:pPr>
            <a:fld id="{20B2986C-BB3E-45F7-AA5C-3F373701A8B1}"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5"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lvl1pPr>
              <a:defRPr/>
            </a:lvl1pPr>
          </a:lstStyle>
          <a:p>
            <a:pPr>
              <a:defRPr/>
            </a:pPr>
            <a:fld id="{CD7CB4FB-66AC-45C4-81BB-9540C22873F1}"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309807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3"/>
          <p:cNvSpPr>
            <a:spLocks noGrp="1"/>
          </p:cNvSpPr>
          <p:nvPr>
            <p:ph type="dt" sz="half" idx="10"/>
          </p:nvPr>
        </p:nvSpPr>
        <p:spPr/>
        <p:txBody>
          <a:bodyPr/>
          <a:lstStyle>
            <a:lvl1pPr>
              <a:defRPr/>
            </a:lvl1pPr>
          </a:lstStyle>
          <a:p>
            <a:pPr>
              <a:defRPr/>
            </a:pPr>
            <a:fld id="{4F684DCE-30DA-49BE-A11E-4E484ED27D6A}"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pPr>
              <a:defRPr/>
            </a:pPr>
            <a:fld id="{AC5C6F4F-24AF-445E-8CFA-8F10E3651983}"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64037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3"/>
          <p:cNvSpPr>
            <a:spLocks noGrp="1"/>
          </p:cNvSpPr>
          <p:nvPr>
            <p:ph type="dt" sz="half" idx="10"/>
          </p:nvPr>
        </p:nvSpPr>
        <p:spPr/>
        <p:txBody>
          <a:bodyPr/>
          <a:lstStyle>
            <a:lvl1pPr>
              <a:defRPr/>
            </a:lvl1pPr>
          </a:lstStyle>
          <a:p>
            <a:pPr>
              <a:defRPr/>
            </a:pPr>
            <a:fld id="{A2608115-3010-4398-8987-69BF64D65363}"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8"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9" name="Marcador de número de diapositiva 5"/>
          <p:cNvSpPr>
            <a:spLocks noGrp="1"/>
          </p:cNvSpPr>
          <p:nvPr>
            <p:ph type="sldNum" sz="quarter" idx="12"/>
          </p:nvPr>
        </p:nvSpPr>
        <p:spPr/>
        <p:txBody>
          <a:bodyPr/>
          <a:lstStyle>
            <a:lvl1pPr>
              <a:defRPr/>
            </a:lvl1pPr>
          </a:lstStyle>
          <a:p>
            <a:pPr>
              <a:defRPr/>
            </a:pPr>
            <a:fld id="{3F99C995-7D01-4AC3-B0B8-BAAF91D091DF}"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824969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3"/>
          <p:cNvSpPr>
            <a:spLocks noGrp="1"/>
          </p:cNvSpPr>
          <p:nvPr>
            <p:ph type="dt" sz="half" idx="10"/>
          </p:nvPr>
        </p:nvSpPr>
        <p:spPr/>
        <p:txBody>
          <a:bodyPr/>
          <a:lstStyle>
            <a:lvl1pPr>
              <a:defRPr/>
            </a:lvl1pPr>
          </a:lstStyle>
          <a:p>
            <a:pPr>
              <a:defRPr/>
            </a:pPr>
            <a:fld id="{CB78CB97-D1D0-43DB-89A5-6D0F2F653ECC}"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4"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5" name="Marcador de número de diapositiva 5"/>
          <p:cNvSpPr>
            <a:spLocks noGrp="1"/>
          </p:cNvSpPr>
          <p:nvPr>
            <p:ph type="sldNum" sz="quarter" idx="12"/>
          </p:nvPr>
        </p:nvSpPr>
        <p:spPr/>
        <p:txBody>
          <a:bodyPr/>
          <a:lstStyle>
            <a:lvl1pPr>
              <a:defRPr/>
            </a:lvl1pPr>
          </a:lstStyle>
          <a:p>
            <a:pPr>
              <a:defRPr/>
            </a:pPr>
            <a:fld id="{AE264F95-818B-492F-9F49-EFE208A9263A}"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4002130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3"/>
          <p:cNvSpPr>
            <a:spLocks noGrp="1"/>
          </p:cNvSpPr>
          <p:nvPr>
            <p:ph type="dt" sz="half" idx="10"/>
          </p:nvPr>
        </p:nvSpPr>
        <p:spPr/>
        <p:txBody>
          <a:bodyPr/>
          <a:lstStyle>
            <a:lvl1pPr>
              <a:defRPr/>
            </a:lvl1pPr>
          </a:lstStyle>
          <a:p>
            <a:pPr>
              <a:defRPr/>
            </a:pPr>
            <a:fld id="{C34EB9BD-D3E2-4491-8817-0D951C17F129}"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3"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4" name="Marcador de número de diapositiva 5"/>
          <p:cNvSpPr>
            <a:spLocks noGrp="1"/>
          </p:cNvSpPr>
          <p:nvPr>
            <p:ph type="sldNum" sz="quarter" idx="12"/>
          </p:nvPr>
        </p:nvSpPr>
        <p:spPr/>
        <p:txBody>
          <a:bodyPr/>
          <a:lstStyle>
            <a:lvl1pPr>
              <a:defRPr/>
            </a:lvl1pPr>
          </a:lstStyle>
          <a:p>
            <a:pPr>
              <a:defRPr/>
            </a:pPr>
            <a:fld id="{31A741A7-3D90-48C0-8AB1-BC2E215C776B}"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905141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308D7987-009C-48CC-9CB9-8BBECD832C39}"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pPr>
              <a:defRPr/>
            </a:pPr>
            <a:fld id="{8CE8DF87-AB45-44F3-B1F1-B1804D9BF01C}"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1928392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O" noProof="0" dirty="0" smtClean="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fld id="{05EBEADA-1D68-441C-AA76-F4FD2F90F190}"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6" name="Marcador de pie de página 4"/>
          <p:cNvSpPr>
            <a:spLocks noGrp="1"/>
          </p:cNvSpPr>
          <p:nvPr>
            <p:ph type="ftr" sz="quarter" idx="11"/>
          </p:nvPr>
        </p:nvSpPr>
        <p:spPr/>
        <p:txBody>
          <a:bodyPr/>
          <a:lstStyle>
            <a:lvl1pPr>
              <a:defRPr/>
            </a:lvl1pPr>
          </a:lstStyle>
          <a:p>
            <a:pPr>
              <a:defRPr/>
            </a:pPr>
            <a:endParaRPr lang="es-CO" dirty="0">
              <a:solidFill>
                <a:prstClr val="black">
                  <a:tint val="75000"/>
                </a:prstClr>
              </a:solidFill>
            </a:endParaRPr>
          </a:p>
        </p:txBody>
      </p:sp>
      <p:sp>
        <p:nvSpPr>
          <p:cNvPr id="7" name="Marcador de número de diapositiva 5"/>
          <p:cNvSpPr>
            <a:spLocks noGrp="1"/>
          </p:cNvSpPr>
          <p:nvPr>
            <p:ph type="sldNum" sz="quarter" idx="12"/>
          </p:nvPr>
        </p:nvSpPr>
        <p:spPr/>
        <p:txBody>
          <a:bodyPr/>
          <a:lstStyle>
            <a:lvl1pPr>
              <a:defRPr/>
            </a:lvl1pPr>
          </a:lstStyle>
          <a:p>
            <a:pPr>
              <a:defRPr/>
            </a:pPr>
            <a:fld id="{A0096241-268E-4C9F-A9C0-F852C72BBE1A}"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399989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838200" y="365125"/>
            <a:ext cx="10515600" cy="1325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O" smtClean="0"/>
              <a:t>Haga clic para modificar el estilo de título del patrón</a:t>
            </a:r>
            <a:endParaRPr lang="es-CO" altLang="es-CO" smtClean="0"/>
          </a:p>
        </p:txBody>
      </p:sp>
      <p:sp>
        <p:nvSpPr>
          <p:cNvPr id="1027" name="Marcador de texto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O" smtClean="0"/>
              <a:t>Haga clic para modificar el estilo de texto del patrón</a:t>
            </a:r>
          </a:p>
          <a:p>
            <a:pPr lvl="1"/>
            <a:r>
              <a:rPr lang="es-ES" altLang="es-CO" smtClean="0"/>
              <a:t>Segundo nivel</a:t>
            </a:r>
          </a:p>
          <a:p>
            <a:pPr lvl="2"/>
            <a:r>
              <a:rPr lang="es-ES" altLang="es-CO" smtClean="0"/>
              <a:t>Tercer nivel</a:t>
            </a:r>
          </a:p>
          <a:p>
            <a:pPr lvl="3"/>
            <a:r>
              <a:rPr lang="es-ES" altLang="es-CO" smtClean="0"/>
              <a:t>Cuarto nivel</a:t>
            </a:r>
          </a:p>
          <a:p>
            <a:pPr lvl="4"/>
            <a:r>
              <a:rPr lang="es-ES" altLang="es-CO" smtClean="0"/>
              <a:t>Quinto nivel</a:t>
            </a:r>
            <a:endParaRPr lang="es-CO" altLang="es-CO" smtClean="0"/>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FE64EB4-AAF6-4564-AFE1-28E4BE934A21}" type="datetimeFigureOut">
              <a:rPr lang="es-CO">
                <a:solidFill>
                  <a:prstClr val="black">
                    <a:tint val="75000"/>
                  </a:prstClr>
                </a:solidFill>
              </a:rPr>
              <a:pPr>
                <a:defRPr/>
              </a:pPr>
              <a:t>23/08/2015</a:t>
            </a:fld>
            <a:endParaRPr lang="es-CO" dirty="0">
              <a:solidFill>
                <a:prstClr val="black">
                  <a:tint val="75000"/>
                </a:prstClr>
              </a:solidFill>
            </a:endParaRP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s-CO" dirty="0">
              <a:solidFill>
                <a:prstClr val="black">
                  <a:tint val="75000"/>
                </a:prstClr>
              </a:solidFill>
            </a:endParaRP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59B48FD5-4E3D-4133-8869-043128D4CCDC}" type="slidenum">
              <a:rPr lang="es-CO">
                <a:solidFill>
                  <a:prstClr val="black">
                    <a:tint val="75000"/>
                  </a:prstClr>
                </a:solidFill>
              </a:rPr>
              <a:pPr>
                <a:defRPr/>
              </a:pPr>
              <a:t>‹Nº›</a:t>
            </a:fld>
            <a:endParaRPr lang="es-CO" dirty="0">
              <a:solidFill>
                <a:prstClr val="black">
                  <a:tint val="75000"/>
                </a:prstClr>
              </a:solidFill>
            </a:endParaRPr>
          </a:p>
        </p:txBody>
      </p:sp>
    </p:spTree>
    <p:extLst>
      <p:ext uri="{BB962C8B-B14F-4D97-AF65-F5344CB8AC3E}">
        <p14:creationId xmlns="" xmlns:p14="http://schemas.microsoft.com/office/powerpoint/2010/main" val="401830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801189" y="352697"/>
            <a:ext cx="10524308" cy="1384995"/>
          </a:xfrm>
          <a:prstGeom prst="rect">
            <a:avLst/>
          </a:prstGeom>
        </p:spPr>
        <p:txBody>
          <a:bodyPr wrap="square">
            <a:spAutoFit/>
          </a:bodyPr>
          <a:lstStyle/>
          <a:p>
            <a:endParaRPr lang="es-MX" dirty="0" smtClean="0"/>
          </a:p>
          <a:p>
            <a:endParaRPr lang="es-MX" dirty="0" smtClean="0"/>
          </a:p>
          <a:p>
            <a:pPr algn="ctr"/>
            <a:r>
              <a:rPr lang="es-MX" dirty="0" smtClean="0"/>
              <a:t> </a:t>
            </a:r>
            <a:r>
              <a:rPr lang="es-MX" sz="4800" b="1" dirty="0" smtClean="0"/>
              <a:t>Análisis de la Encuesta de Satisfacción </a:t>
            </a:r>
            <a:endParaRPr lang="es-MX" sz="4800" dirty="0"/>
          </a:p>
        </p:txBody>
      </p:sp>
      <p:sp>
        <p:nvSpPr>
          <p:cNvPr id="6" name="5 Rectángulo"/>
          <p:cNvSpPr/>
          <p:nvPr/>
        </p:nvSpPr>
        <p:spPr>
          <a:xfrm>
            <a:off x="927464" y="2024130"/>
            <a:ext cx="10110650" cy="2862322"/>
          </a:xfrm>
          <a:prstGeom prst="rect">
            <a:avLst/>
          </a:prstGeom>
        </p:spPr>
        <p:txBody>
          <a:bodyPr wrap="square">
            <a:spAutoFit/>
          </a:bodyPr>
          <a:lstStyle/>
          <a:p>
            <a:endParaRPr lang="es-MX" dirty="0" smtClean="0"/>
          </a:p>
          <a:p>
            <a:endParaRPr lang="es-MX" dirty="0" smtClean="0"/>
          </a:p>
          <a:p>
            <a:pPr algn="ctr"/>
            <a:r>
              <a:rPr lang="es-MX" sz="4800" b="1" dirty="0" smtClean="0"/>
              <a:t>Medición Realizada a los Estudiantes </a:t>
            </a:r>
          </a:p>
          <a:p>
            <a:pPr algn="ctr"/>
            <a:r>
              <a:rPr lang="es-MX" sz="4800" b="1" dirty="0" smtClean="0"/>
              <a:t>Primer semestre </a:t>
            </a:r>
          </a:p>
          <a:p>
            <a:pPr algn="ctr"/>
            <a:r>
              <a:rPr lang="es-MX" sz="4800" b="1" dirty="0" smtClean="0"/>
              <a:t>2015 </a:t>
            </a:r>
            <a:endParaRPr lang="es-MX" sz="4800" b="1" dirty="0" smtClean="0"/>
          </a:p>
        </p:txBody>
      </p:sp>
      <p:sp>
        <p:nvSpPr>
          <p:cNvPr id="8" name="7 CuadroTexto"/>
          <p:cNvSpPr txBox="1"/>
          <p:nvPr/>
        </p:nvSpPr>
        <p:spPr>
          <a:xfrm>
            <a:off x="653143" y="6165669"/>
            <a:ext cx="4532811" cy="584775"/>
          </a:xfrm>
          <a:prstGeom prst="rect">
            <a:avLst/>
          </a:prstGeom>
          <a:noFill/>
        </p:spPr>
        <p:txBody>
          <a:bodyPr wrap="square" rtlCol="0">
            <a:spAutoFit/>
          </a:bodyPr>
          <a:lstStyle/>
          <a:p>
            <a:r>
              <a:rPr lang="en-US" sz="3200" b="1" dirty="0" smtClean="0">
                <a:latin typeface="Lucida Calligraphy" pitchFamily="66" charset="0"/>
              </a:rPr>
              <a:t>SIG</a:t>
            </a:r>
            <a:r>
              <a:rPr lang="en-US" dirty="0" smtClean="0"/>
              <a:t> –</a:t>
            </a:r>
            <a:r>
              <a:rPr lang="en-US" sz="2800" dirty="0" smtClean="0">
                <a:latin typeface="Adobe Arabic" pitchFamily="18" charset="-78"/>
                <a:cs typeface="Adobe Arabic" pitchFamily="18" charset="-78"/>
              </a:rPr>
              <a:t>Sistema Integrado de Gestión</a:t>
            </a:r>
            <a:endParaRPr lang="es-MX" sz="2800" dirty="0">
              <a:latin typeface="Adobe Arabic" pitchFamily="18" charset="-78"/>
              <a:cs typeface="Adobe Arabic" pitchFamily="18" charset="-78"/>
            </a:endParaRPr>
          </a:p>
        </p:txBody>
      </p:sp>
    </p:spTree>
    <p:extLst>
      <p:ext uri="{BB962C8B-B14F-4D97-AF65-F5344CB8AC3E}">
        <p14:creationId xmlns="" xmlns:p14="http://schemas.microsoft.com/office/powerpoint/2010/main" val="1137857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260363" y="514198"/>
            <a:ext cx="5453352" cy="369332"/>
          </a:xfrm>
          <a:prstGeom prst="rect">
            <a:avLst/>
          </a:prstGeom>
        </p:spPr>
        <p:txBody>
          <a:bodyPr wrap="none">
            <a:spAutoFit/>
          </a:bodyPr>
          <a:lstStyle/>
          <a:p>
            <a:r>
              <a:rPr lang="es-MX" b="1" dirty="0" smtClean="0"/>
              <a:t>11. Aspectos físicos en Oficinas: (Aseo, limpieza, orden)</a:t>
            </a:r>
            <a:endParaRPr lang="es-MX" b="1" dirty="0"/>
          </a:p>
        </p:txBody>
      </p:sp>
      <p:graphicFrame>
        <p:nvGraphicFramePr>
          <p:cNvPr id="16" name="15 Tabla"/>
          <p:cNvGraphicFramePr>
            <a:graphicFrameLocks noGrp="1"/>
          </p:cNvGraphicFramePr>
          <p:nvPr/>
        </p:nvGraphicFramePr>
        <p:xfrm>
          <a:off x="255454" y="973182"/>
          <a:ext cx="6275976" cy="1828800"/>
        </p:xfrm>
        <a:graphic>
          <a:graphicData uri="http://schemas.openxmlformats.org/drawingml/2006/table">
            <a:tbl>
              <a:tblPr/>
              <a:tblGrid>
                <a:gridCol w="2091992"/>
                <a:gridCol w="2091992"/>
                <a:gridCol w="2091992"/>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206</a:t>
                      </a:r>
                    </a:p>
                  </a:txBody>
                  <a:tcPr>
                    <a:lnL>
                      <a:noFill/>
                    </a:lnL>
                    <a:lnR>
                      <a:noFill/>
                    </a:lnR>
                    <a:lnT>
                      <a:noFill/>
                    </a:lnT>
                    <a:lnB>
                      <a:noFill/>
                    </a:lnB>
                    <a:solidFill>
                      <a:srgbClr val="FFFFFF"/>
                    </a:solidFill>
                  </a:tcPr>
                </a:tc>
                <a:tc>
                  <a:txBody>
                    <a:bodyPr/>
                    <a:lstStyle/>
                    <a:p>
                      <a:pPr algn="r" fontAlgn="t"/>
                      <a:r>
                        <a:rPr lang="es-MX" b="0" dirty="0">
                          <a:solidFill>
                            <a:srgbClr val="666666"/>
                          </a:solidFill>
                        </a:rPr>
                        <a:t>24.2%</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450</a:t>
                      </a:r>
                    </a:p>
                  </a:txBody>
                  <a:tcPr>
                    <a:lnL>
                      <a:noFill/>
                    </a:lnL>
                    <a:lnR>
                      <a:noFill/>
                    </a:lnR>
                    <a:lnT>
                      <a:noFill/>
                    </a:lnT>
                    <a:lnB>
                      <a:noFill/>
                    </a:lnB>
                    <a:solidFill>
                      <a:srgbClr val="FFFFFF"/>
                    </a:solidFill>
                  </a:tcPr>
                </a:tc>
                <a:tc>
                  <a:txBody>
                    <a:bodyPr/>
                    <a:lstStyle/>
                    <a:p>
                      <a:pPr algn="r" fontAlgn="t"/>
                      <a:r>
                        <a:rPr lang="es-MX" b="0" dirty="0">
                          <a:solidFill>
                            <a:srgbClr val="666666"/>
                          </a:solidFill>
                        </a:rPr>
                        <a:t>52.9%</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124</a:t>
                      </a:r>
                    </a:p>
                  </a:txBody>
                  <a:tcPr>
                    <a:lnL>
                      <a:noFill/>
                    </a:lnL>
                    <a:lnR>
                      <a:noFill/>
                    </a:lnR>
                    <a:lnT>
                      <a:noFill/>
                    </a:lnT>
                    <a:lnB>
                      <a:noFill/>
                    </a:lnB>
                    <a:solidFill>
                      <a:srgbClr val="FFFFFF"/>
                    </a:solidFill>
                  </a:tcPr>
                </a:tc>
                <a:tc>
                  <a:txBody>
                    <a:bodyPr/>
                    <a:lstStyle/>
                    <a:p>
                      <a:pPr algn="r" fontAlgn="t"/>
                      <a:r>
                        <a:rPr lang="es-MX" b="0" dirty="0">
                          <a:solidFill>
                            <a:srgbClr val="666666"/>
                          </a:solidFill>
                        </a:rPr>
                        <a:t>14.6%</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40</a:t>
                      </a:r>
                    </a:p>
                  </a:txBody>
                  <a:tcPr>
                    <a:lnL>
                      <a:noFill/>
                    </a:lnL>
                    <a:lnR>
                      <a:noFill/>
                    </a:lnR>
                    <a:lnT>
                      <a:noFill/>
                    </a:lnT>
                    <a:lnB>
                      <a:noFill/>
                    </a:lnB>
                    <a:solidFill>
                      <a:srgbClr val="FFFFFF"/>
                    </a:solidFill>
                  </a:tcPr>
                </a:tc>
                <a:tc>
                  <a:txBody>
                    <a:bodyPr/>
                    <a:lstStyle/>
                    <a:p>
                      <a:pPr algn="r" fontAlgn="t"/>
                      <a:r>
                        <a:rPr lang="es-MX" b="0" dirty="0">
                          <a:solidFill>
                            <a:srgbClr val="666666"/>
                          </a:solidFill>
                        </a:rPr>
                        <a:t>4.7%</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30</a:t>
                      </a:r>
                    </a:p>
                  </a:txBody>
                  <a:tcPr>
                    <a:lnL>
                      <a:noFill/>
                    </a:lnL>
                    <a:lnR>
                      <a:noFill/>
                    </a:lnR>
                    <a:lnT>
                      <a:noFill/>
                    </a:lnT>
                    <a:lnB>
                      <a:noFill/>
                    </a:lnB>
                    <a:solidFill>
                      <a:srgbClr val="FFFFFF"/>
                    </a:solidFill>
                  </a:tcPr>
                </a:tc>
                <a:tc>
                  <a:txBody>
                    <a:bodyPr/>
                    <a:lstStyle/>
                    <a:p>
                      <a:pPr algn="r" fontAlgn="t"/>
                      <a:r>
                        <a:rPr lang="es-MX" b="0" dirty="0">
                          <a:solidFill>
                            <a:srgbClr val="666666"/>
                          </a:solidFill>
                        </a:rPr>
                        <a:t>3.5%</a:t>
                      </a:r>
                    </a:p>
                  </a:txBody>
                  <a:tcPr>
                    <a:lnL>
                      <a:noFill/>
                    </a:lnL>
                    <a:lnR>
                      <a:noFill/>
                    </a:lnR>
                    <a:lnT>
                      <a:noFill/>
                    </a:lnT>
                    <a:lnB>
                      <a:noFill/>
                    </a:lnB>
                    <a:solidFill>
                      <a:srgbClr val="FFFFFF"/>
                    </a:solidFill>
                  </a:tcPr>
                </a:tc>
              </a:tr>
            </a:tbl>
          </a:graphicData>
        </a:graphic>
      </p:graphicFrame>
      <p:sp>
        <p:nvSpPr>
          <p:cNvPr id="17" name="16 Rectángulo"/>
          <p:cNvSpPr/>
          <p:nvPr/>
        </p:nvSpPr>
        <p:spPr>
          <a:xfrm>
            <a:off x="200297" y="3066647"/>
            <a:ext cx="7297784" cy="646331"/>
          </a:xfrm>
          <a:prstGeom prst="rect">
            <a:avLst/>
          </a:prstGeom>
        </p:spPr>
        <p:txBody>
          <a:bodyPr wrap="square">
            <a:spAutoFit/>
          </a:bodyPr>
          <a:lstStyle/>
          <a:p>
            <a:r>
              <a:rPr lang="es-MX" b="1" dirty="0" smtClean="0"/>
              <a:t>12. Servicios de Biblioteca ( atención al usuario, oportunidad entrega libros, facilidad de consulta, capacidad)</a:t>
            </a:r>
            <a:endParaRPr lang="es-MX" b="1" dirty="0"/>
          </a:p>
        </p:txBody>
      </p:sp>
      <p:graphicFrame>
        <p:nvGraphicFramePr>
          <p:cNvPr id="18" name="17 Tabla"/>
          <p:cNvGraphicFramePr>
            <a:graphicFrameLocks noGrp="1"/>
          </p:cNvGraphicFramePr>
          <p:nvPr/>
        </p:nvGraphicFramePr>
        <p:xfrm>
          <a:off x="177074" y="4029890"/>
          <a:ext cx="6393543" cy="1828800"/>
        </p:xfrm>
        <a:graphic>
          <a:graphicData uri="http://schemas.openxmlformats.org/drawingml/2006/table">
            <a:tbl>
              <a:tblPr/>
              <a:tblGrid>
                <a:gridCol w="2131181"/>
                <a:gridCol w="2131181"/>
                <a:gridCol w="2131181"/>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187</a:t>
                      </a:r>
                    </a:p>
                  </a:txBody>
                  <a:tcPr>
                    <a:lnL>
                      <a:noFill/>
                    </a:lnL>
                    <a:lnR>
                      <a:noFill/>
                    </a:lnR>
                    <a:lnT>
                      <a:noFill/>
                    </a:lnT>
                    <a:lnB>
                      <a:noFill/>
                    </a:lnB>
                    <a:solidFill>
                      <a:srgbClr val="FFFFFF"/>
                    </a:solidFill>
                  </a:tcPr>
                </a:tc>
                <a:tc>
                  <a:txBody>
                    <a:bodyPr/>
                    <a:lstStyle/>
                    <a:p>
                      <a:pPr algn="r" fontAlgn="t"/>
                      <a:r>
                        <a:rPr lang="es-MX" b="0" dirty="0">
                          <a:solidFill>
                            <a:srgbClr val="666666"/>
                          </a:solidFill>
                        </a:rPr>
                        <a:t>22%</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385</a:t>
                      </a:r>
                    </a:p>
                  </a:txBody>
                  <a:tcPr>
                    <a:lnL>
                      <a:noFill/>
                    </a:lnL>
                    <a:lnR>
                      <a:noFill/>
                    </a:lnR>
                    <a:lnT>
                      <a:noFill/>
                    </a:lnT>
                    <a:lnB>
                      <a:noFill/>
                    </a:lnB>
                    <a:solidFill>
                      <a:srgbClr val="FFFFFF"/>
                    </a:solidFill>
                  </a:tcPr>
                </a:tc>
                <a:tc>
                  <a:txBody>
                    <a:bodyPr/>
                    <a:lstStyle/>
                    <a:p>
                      <a:pPr algn="r" fontAlgn="t"/>
                      <a:r>
                        <a:rPr lang="es-MX" b="0" dirty="0">
                          <a:solidFill>
                            <a:srgbClr val="666666"/>
                          </a:solidFill>
                        </a:rPr>
                        <a:t>45.3%</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136</a:t>
                      </a:r>
                    </a:p>
                  </a:txBody>
                  <a:tcPr>
                    <a:lnL>
                      <a:noFill/>
                    </a:lnL>
                    <a:lnR>
                      <a:noFill/>
                    </a:lnR>
                    <a:lnT>
                      <a:noFill/>
                    </a:lnT>
                    <a:lnB>
                      <a:noFill/>
                    </a:lnB>
                    <a:solidFill>
                      <a:srgbClr val="FFFFFF"/>
                    </a:solidFill>
                  </a:tcPr>
                </a:tc>
                <a:tc>
                  <a:txBody>
                    <a:bodyPr/>
                    <a:lstStyle/>
                    <a:p>
                      <a:pPr algn="r" fontAlgn="t"/>
                      <a:r>
                        <a:rPr lang="es-MX" b="0" dirty="0">
                          <a:solidFill>
                            <a:srgbClr val="666666"/>
                          </a:solidFill>
                        </a:rPr>
                        <a:t>16%</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67</a:t>
                      </a:r>
                    </a:p>
                  </a:txBody>
                  <a:tcPr>
                    <a:lnL>
                      <a:noFill/>
                    </a:lnL>
                    <a:lnR>
                      <a:noFill/>
                    </a:lnR>
                    <a:lnT>
                      <a:noFill/>
                    </a:lnT>
                    <a:lnB>
                      <a:noFill/>
                    </a:lnB>
                    <a:solidFill>
                      <a:srgbClr val="FFFFFF"/>
                    </a:solidFill>
                  </a:tcPr>
                </a:tc>
                <a:tc>
                  <a:txBody>
                    <a:bodyPr/>
                    <a:lstStyle/>
                    <a:p>
                      <a:pPr algn="r" fontAlgn="t"/>
                      <a:r>
                        <a:rPr lang="es-MX" b="0" dirty="0">
                          <a:solidFill>
                            <a:srgbClr val="666666"/>
                          </a:solidFill>
                        </a:rPr>
                        <a:t>7.9%</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75</a:t>
                      </a:r>
                    </a:p>
                  </a:txBody>
                  <a:tcPr>
                    <a:lnL>
                      <a:noFill/>
                    </a:lnL>
                    <a:lnR>
                      <a:noFill/>
                    </a:lnR>
                    <a:lnT>
                      <a:noFill/>
                    </a:lnT>
                    <a:lnB>
                      <a:noFill/>
                    </a:lnB>
                    <a:solidFill>
                      <a:srgbClr val="FFFFFF"/>
                    </a:solidFill>
                  </a:tcPr>
                </a:tc>
                <a:tc>
                  <a:txBody>
                    <a:bodyPr/>
                    <a:lstStyle/>
                    <a:p>
                      <a:pPr algn="r" fontAlgn="t"/>
                      <a:r>
                        <a:rPr lang="es-MX" b="0" dirty="0">
                          <a:solidFill>
                            <a:srgbClr val="666666"/>
                          </a:solidFill>
                        </a:rPr>
                        <a:t>8.8%</a:t>
                      </a:r>
                    </a:p>
                  </a:txBody>
                  <a:tcPr>
                    <a:lnL>
                      <a:noFill/>
                    </a:lnL>
                    <a:lnR>
                      <a:noFill/>
                    </a:lnR>
                    <a:lnT>
                      <a:noFill/>
                    </a:lnT>
                    <a:lnB>
                      <a:noFill/>
                    </a:lnB>
                    <a:solidFill>
                      <a:srgbClr val="FFFFFF"/>
                    </a:solidFill>
                  </a:tcPr>
                </a:tc>
              </a:tr>
            </a:tbl>
          </a:graphicData>
        </a:graphic>
      </p:graphicFrame>
      <p:graphicFrame>
        <p:nvGraphicFramePr>
          <p:cNvPr id="19" name="18 Gráfico"/>
          <p:cNvGraphicFramePr/>
          <p:nvPr/>
        </p:nvGraphicFramePr>
        <p:xfrm>
          <a:off x="6911158" y="809898"/>
          <a:ext cx="4714786" cy="2377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19 Gráfico"/>
          <p:cNvGraphicFramePr/>
          <p:nvPr/>
        </p:nvGraphicFramePr>
        <p:xfrm>
          <a:off x="7094038" y="3709852"/>
          <a:ext cx="4714786" cy="2377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1358488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2549" y="545515"/>
            <a:ext cx="6958148" cy="369332"/>
          </a:xfrm>
          <a:prstGeom prst="rect">
            <a:avLst/>
          </a:prstGeom>
        </p:spPr>
        <p:txBody>
          <a:bodyPr wrap="square">
            <a:spAutoFit/>
          </a:bodyPr>
          <a:lstStyle/>
          <a:p>
            <a:r>
              <a:rPr lang="es-MX" b="1" dirty="0" smtClean="0"/>
              <a:t>13. Servicios de Biblioteca (Calidad Textos y Material disponible)</a:t>
            </a:r>
            <a:endParaRPr lang="es-MX" b="1" dirty="0"/>
          </a:p>
        </p:txBody>
      </p:sp>
      <p:graphicFrame>
        <p:nvGraphicFramePr>
          <p:cNvPr id="3" name="2 Tabla"/>
          <p:cNvGraphicFramePr>
            <a:graphicFrameLocks noGrp="1"/>
          </p:cNvGraphicFramePr>
          <p:nvPr/>
        </p:nvGraphicFramePr>
        <p:xfrm>
          <a:off x="281578" y="894804"/>
          <a:ext cx="6223725" cy="1828800"/>
        </p:xfrm>
        <a:graphic>
          <a:graphicData uri="http://schemas.openxmlformats.org/drawingml/2006/table">
            <a:tbl>
              <a:tblPr/>
              <a:tblGrid>
                <a:gridCol w="2074575"/>
                <a:gridCol w="2074575"/>
                <a:gridCol w="2074575"/>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116</a:t>
                      </a:r>
                    </a:p>
                  </a:txBody>
                  <a:tcPr>
                    <a:lnL>
                      <a:noFill/>
                    </a:lnL>
                    <a:lnR>
                      <a:noFill/>
                    </a:lnR>
                    <a:lnT>
                      <a:noFill/>
                    </a:lnT>
                    <a:lnB>
                      <a:noFill/>
                    </a:lnB>
                    <a:solidFill>
                      <a:srgbClr val="FFFFFF"/>
                    </a:solidFill>
                  </a:tcPr>
                </a:tc>
                <a:tc>
                  <a:txBody>
                    <a:bodyPr/>
                    <a:lstStyle/>
                    <a:p>
                      <a:pPr algn="r" fontAlgn="t"/>
                      <a:r>
                        <a:rPr lang="es-MX" b="0" dirty="0">
                          <a:solidFill>
                            <a:srgbClr val="666666"/>
                          </a:solidFill>
                        </a:rPr>
                        <a:t>13.6%</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375</a:t>
                      </a:r>
                    </a:p>
                  </a:txBody>
                  <a:tcPr>
                    <a:lnL>
                      <a:noFill/>
                    </a:lnL>
                    <a:lnR>
                      <a:noFill/>
                    </a:lnR>
                    <a:lnT>
                      <a:noFill/>
                    </a:lnT>
                    <a:lnB>
                      <a:noFill/>
                    </a:lnB>
                    <a:solidFill>
                      <a:srgbClr val="FFFFFF"/>
                    </a:solidFill>
                  </a:tcPr>
                </a:tc>
                <a:tc>
                  <a:txBody>
                    <a:bodyPr/>
                    <a:lstStyle/>
                    <a:p>
                      <a:pPr algn="r" fontAlgn="t"/>
                      <a:r>
                        <a:rPr lang="es-MX" b="0" dirty="0">
                          <a:solidFill>
                            <a:srgbClr val="666666"/>
                          </a:solidFill>
                        </a:rPr>
                        <a:t>44.1%</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196</a:t>
                      </a:r>
                    </a:p>
                  </a:txBody>
                  <a:tcPr>
                    <a:lnL>
                      <a:noFill/>
                    </a:lnL>
                    <a:lnR>
                      <a:noFill/>
                    </a:lnR>
                    <a:lnT>
                      <a:noFill/>
                    </a:lnT>
                    <a:lnB>
                      <a:noFill/>
                    </a:lnB>
                    <a:solidFill>
                      <a:srgbClr val="FFFFFF"/>
                    </a:solidFill>
                  </a:tcPr>
                </a:tc>
                <a:tc>
                  <a:txBody>
                    <a:bodyPr/>
                    <a:lstStyle/>
                    <a:p>
                      <a:pPr algn="r" fontAlgn="t"/>
                      <a:r>
                        <a:rPr lang="es-MX" b="0" dirty="0">
                          <a:solidFill>
                            <a:srgbClr val="666666"/>
                          </a:solidFill>
                        </a:rPr>
                        <a:t>23.1%</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79</a:t>
                      </a:r>
                    </a:p>
                  </a:txBody>
                  <a:tcPr>
                    <a:lnL>
                      <a:noFill/>
                    </a:lnL>
                    <a:lnR>
                      <a:noFill/>
                    </a:lnR>
                    <a:lnT>
                      <a:noFill/>
                    </a:lnT>
                    <a:lnB>
                      <a:noFill/>
                    </a:lnB>
                    <a:solidFill>
                      <a:srgbClr val="FFFFFF"/>
                    </a:solidFill>
                  </a:tcPr>
                </a:tc>
                <a:tc>
                  <a:txBody>
                    <a:bodyPr/>
                    <a:lstStyle/>
                    <a:p>
                      <a:pPr algn="r" fontAlgn="t"/>
                      <a:r>
                        <a:rPr lang="es-MX" b="0" dirty="0">
                          <a:solidFill>
                            <a:srgbClr val="666666"/>
                          </a:solidFill>
                        </a:rPr>
                        <a:t>9.3%</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84</a:t>
                      </a:r>
                    </a:p>
                  </a:txBody>
                  <a:tcPr>
                    <a:lnL>
                      <a:noFill/>
                    </a:lnL>
                    <a:lnR>
                      <a:noFill/>
                    </a:lnR>
                    <a:lnT>
                      <a:noFill/>
                    </a:lnT>
                    <a:lnB>
                      <a:noFill/>
                    </a:lnB>
                    <a:solidFill>
                      <a:srgbClr val="FFFFFF"/>
                    </a:solidFill>
                  </a:tcPr>
                </a:tc>
                <a:tc>
                  <a:txBody>
                    <a:bodyPr/>
                    <a:lstStyle/>
                    <a:p>
                      <a:pPr algn="r" fontAlgn="t"/>
                      <a:r>
                        <a:rPr lang="es-MX" b="0" dirty="0">
                          <a:solidFill>
                            <a:srgbClr val="666666"/>
                          </a:solidFill>
                        </a:rPr>
                        <a:t>9.9%</a:t>
                      </a:r>
                    </a:p>
                  </a:txBody>
                  <a:tcPr>
                    <a:lnL>
                      <a:noFill/>
                    </a:lnL>
                    <a:lnR>
                      <a:noFill/>
                    </a:lnR>
                    <a:lnT>
                      <a:noFill/>
                    </a:lnT>
                    <a:lnB>
                      <a:noFill/>
                    </a:lnB>
                    <a:solidFill>
                      <a:srgbClr val="FFFFFF"/>
                    </a:solidFill>
                  </a:tcPr>
                </a:tc>
              </a:tr>
            </a:tbl>
          </a:graphicData>
        </a:graphic>
      </p:graphicFrame>
      <p:sp>
        <p:nvSpPr>
          <p:cNvPr id="4" name="3 Rectángulo"/>
          <p:cNvSpPr/>
          <p:nvPr/>
        </p:nvSpPr>
        <p:spPr>
          <a:xfrm>
            <a:off x="265612" y="2936018"/>
            <a:ext cx="7141028" cy="646331"/>
          </a:xfrm>
          <a:prstGeom prst="rect">
            <a:avLst/>
          </a:prstGeom>
        </p:spPr>
        <p:txBody>
          <a:bodyPr wrap="square">
            <a:spAutoFit/>
          </a:bodyPr>
          <a:lstStyle/>
          <a:p>
            <a:r>
              <a:rPr lang="es-MX" b="1" dirty="0" smtClean="0"/>
              <a:t>14. Aspectos físicos en aulas, baños, pasillos, cafetería: (Aseo, limpieza, orden, iluminación, acondicionamiento, capacidad)</a:t>
            </a:r>
            <a:endParaRPr lang="es-MX" b="1" dirty="0"/>
          </a:p>
        </p:txBody>
      </p:sp>
      <p:graphicFrame>
        <p:nvGraphicFramePr>
          <p:cNvPr id="5" name="4 Tabla"/>
          <p:cNvGraphicFramePr>
            <a:graphicFrameLocks noGrp="1"/>
          </p:cNvGraphicFramePr>
          <p:nvPr/>
        </p:nvGraphicFramePr>
        <p:xfrm>
          <a:off x="190138" y="3807821"/>
          <a:ext cx="6524172" cy="1828800"/>
        </p:xfrm>
        <a:graphic>
          <a:graphicData uri="http://schemas.openxmlformats.org/drawingml/2006/table">
            <a:tbl>
              <a:tblPr/>
              <a:tblGrid>
                <a:gridCol w="2174724"/>
                <a:gridCol w="2174724"/>
                <a:gridCol w="2174724"/>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94</a:t>
                      </a:r>
                    </a:p>
                  </a:txBody>
                  <a:tcPr>
                    <a:lnL>
                      <a:noFill/>
                    </a:lnL>
                    <a:lnR>
                      <a:noFill/>
                    </a:lnR>
                    <a:lnT>
                      <a:noFill/>
                    </a:lnT>
                    <a:lnB>
                      <a:noFill/>
                    </a:lnB>
                    <a:solidFill>
                      <a:srgbClr val="FFFFFF"/>
                    </a:solidFill>
                  </a:tcPr>
                </a:tc>
                <a:tc>
                  <a:txBody>
                    <a:bodyPr/>
                    <a:lstStyle/>
                    <a:p>
                      <a:pPr algn="r" fontAlgn="t"/>
                      <a:r>
                        <a:rPr lang="es-MX" b="0" dirty="0">
                          <a:solidFill>
                            <a:srgbClr val="666666"/>
                          </a:solidFill>
                        </a:rPr>
                        <a:t>11.1%</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297</a:t>
                      </a:r>
                    </a:p>
                  </a:txBody>
                  <a:tcPr>
                    <a:lnL>
                      <a:noFill/>
                    </a:lnL>
                    <a:lnR>
                      <a:noFill/>
                    </a:lnR>
                    <a:lnT>
                      <a:noFill/>
                    </a:lnT>
                    <a:lnB>
                      <a:noFill/>
                    </a:lnB>
                    <a:solidFill>
                      <a:srgbClr val="FFFFFF"/>
                    </a:solidFill>
                  </a:tcPr>
                </a:tc>
                <a:tc>
                  <a:txBody>
                    <a:bodyPr/>
                    <a:lstStyle/>
                    <a:p>
                      <a:pPr algn="r" fontAlgn="t"/>
                      <a:r>
                        <a:rPr lang="es-MX" b="0" dirty="0">
                          <a:solidFill>
                            <a:srgbClr val="666666"/>
                          </a:solidFill>
                        </a:rPr>
                        <a:t>34.9%</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238</a:t>
                      </a:r>
                    </a:p>
                  </a:txBody>
                  <a:tcPr>
                    <a:lnL>
                      <a:noFill/>
                    </a:lnL>
                    <a:lnR>
                      <a:noFill/>
                    </a:lnR>
                    <a:lnT>
                      <a:noFill/>
                    </a:lnT>
                    <a:lnB>
                      <a:noFill/>
                    </a:lnB>
                    <a:solidFill>
                      <a:srgbClr val="FFFFFF"/>
                    </a:solidFill>
                  </a:tcPr>
                </a:tc>
                <a:tc>
                  <a:txBody>
                    <a:bodyPr/>
                    <a:lstStyle/>
                    <a:p>
                      <a:pPr algn="r" fontAlgn="t"/>
                      <a:r>
                        <a:rPr lang="es-MX" b="0" dirty="0">
                          <a:solidFill>
                            <a:srgbClr val="666666"/>
                          </a:solidFill>
                        </a:rPr>
                        <a:t>28%</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101</a:t>
                      </a:r>
                    </a:p>
                  </a:txBody>
                  <a:tcPr>
                    <a:lnL>
                      <a:noFill/>
                    </a:lnL>
                    <a:lnR>
                      <a:noFill/>
                    </a:lnR>
                    <a:lnT>
                      <a:noFill/>
                    </a:lnT>
                    <a:lnB>
                      <a:noFill/>
                    </a:lnB>
                    <a:solidFill>
                      <a:srgbClr val="FFFFFF"/>
                    </a:solidFill>
                  </a:tcPr>
                </a:tc>
                <a:tc>
                  <a:txBody>
                    <a:bodyPr/>
                    <a:lstStyle/>
                    <a:p>
                      <a:pPr algn="r" fontAlgn="t"/>
                      <a:r>
                        <a:rPr lang="es-MX" b="0" dirty="0">
                          <a:solidFill>
                            <a:srgbClr val="666666"/>
                          </a:solidFill>
                        </a:rPr>
                        <a:t>11.9%</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120</a:t>
                      </a:r>
                    </a:p>
                  </a:txBody>
                  <a:tcPr>
                    <a:lnL>
                      <a:noFill/>
                    </a:lnL>
                    <a:lnR>
                      <a:noFill/>
                    </a:lnR>
                    <a:lnT>
                      <a:noFill/>
                    </a:lnT>
                    <a:lnB>
                      <a:noFill/>
                    </a:lnB>
                    <a:solidFill>
                      <a:srgbClr val="FFFFFF"/>
                    </a:solidFill>
                  </a:tcPr>
                </a:tc>
                <a:tc>
                  <a:txBody>
                    <a:bodyPr/>
                    <a:lstStyle/>
                    <a:p>
                      <a:pPr algn="r" fontAlgn="t"/>
                      <a:r>
                        <a:rPr lang="es-MX" b="0" dirty="0">
                          <a:solidFill>
                            <a:srgbClr val="666666"/>
                          </a:solidFill>
                        </a:rPr>
                        <a:t>14.1%</a:t>
                      </a:r>
                    </a:p>
                  </a:txBody>
                  <a:tcPr>
                    <a:lnL>
                      <a:noFill/>
                    </a:lnL>
                    <a:lnR>
                      <a:noFill/>
                    </a:lnR>
                    <a:lnT>
                      <a:noFill/>
                    </a:lnT>
                    <a:lnB>
                      <a:noFill/>
                    </a:lnB>
                    <a:solidFill>
                      <a:srgbClr val="FFFFFF"/>
                    </a:solidFill>
                  </a:tcPr>
                </a:tc>
              </a:tr>
            </a:tbl>
          </a:graphicData>
        </a:graphic>
      </p:graphicFrame>
      <p:graphicFrame>
        <p:nvGraphicFramePr>
          <p:cNvPr id="6" name="5 Gráfico"/>
          <p:cNvGraphicFramePr/>
          <p:nvPr/>
        </p:nvGraphicFramePr>
        <p:xfrm>
          <a:off x="6493149" y="470263"/>
          <a:ext cx="4270645" cy="24296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6 Gráfico"/>
          <p:cNvGraphicFramePr/>
          <p:nvPr/>
        </p:nvGraphicFramePr>
        <p:xfrm>
          <a:off x="6462668" y="3444241"/>
          <a:ext cx="4714786" cy="273449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3360" y="650018"/>
            <a:ext cx="7350034" cy="646331"/>
          </a:xfrm>
          <a:prstGeom prst="rect">
            <a:avLst/>
          </a:prstGeom>
        </p:spPr>
        <p:txBody>
          <a:bodyPr wrap="square">
            <a:spAutoFit/>
          </a:bodyPr>
          <a:lstStyle/>
          <a:p>
            <a:r>
              <a:rPr lang="es-MX" b="1" dirty="0" smtClean="0"/>
              <a:t>15. Servicios en sala de informática ( estado de equipos, número, comodidad, oportunidad, horarios</a:t>
            </a:r>
            <a:r>
              <a:rPr lang="es-MX" b="1" dirty="0" smtClean="0"/>
              <a:t>, ambiente</a:t>
            </a:r>
            <a:r>
              <a:rPr lang="es-MX" b="1" dirty="0" smtClean="0"/>
              <a:t>)</a:t>
            </a:r>
            <a:endParaRPr lang="es-MX" b="1" dirty="0"/>
          </a:p>
        </p:txBody>
      </p:sp>
      <p:graphicFrame>
        <p:nvGraphicFramePr>
          <p:cNvPr id="3" name="2 Tabla"/>
          <p:cNvGraphicFramePr>
            <a:graphicFrameLocks noGrp="1"/>
          </p:cNvGraphicFramePr>
          <p:nvPr/>
        </p:nvGraphicFramePr>
        <p:xfrm>
          <a:off x="242390" y="1299753"/>
          <a:ext cx="6445794" cy="1828800"/>
        </p:xfrm>
        <a:graphic>
          <a:graphicData uri="http://schemas.openxmlformats.org/drawingml/2006/table">
            <a:tbl>
              <a:tblPr/>
              <a:tblGrid>
                <a:gridCol w="2148598"/>
                <a:gridCol w="2148598"/>
                <a:gridCol w="2148598"/>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98</a:t>
                      </a:r>
                    </a:p>
                  </a:txBody>
                  <a:tcPr>
                    <a:lnL>
                      <a:noFill/>
                    </a:lnL>
                    <a:lnR>
                      <a:noFill/>
                    </a:lnR>
                    <a:lnT>
                      <a:noFill/>
                    </a:lnT>
                    <a:lnB>
                      <a:noFill/>
                    </a:lnB>
                    <a:solidFill>
                      <a:srgbClr val="FFFFFF"/>
                    </a:solidFill>
                  </a:tcPr>
                </a:tc>
                <a:tc>
                  <a:txBody>
                    <a:bodyPr/>
                    <a:lstStyle/>
                    <a:p>
                      <a:pPr algn="r" fontAlgn="t"/>
                      <a:r>
                        <a:rPr lang="es-MX" b="0" dirty="0">
                          <a:solidFill>
                            <a:srgbClr val="666666"/>
                          </a:solidFill>
                        </a:rPr>
                        <a:t>11.5%</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320</a:t>
                      </a:r>
                    </a:p>
                  </a:txBody>
                  <a:tcPr>
                    <a:lnL>
                      <a:noFill/>
                    </a:lnL>
                    <a:lnR>
                      <a:noFill/>
                    </a:lnR>
                    <a:lnT>
                      <a:noFill/>
                    </a:lnT>
                    <a:lnB>
                      <a:noFill/>
                    </a:lnB>
                    <a:solidFill>
                      <a:srgbClr val="FFFFFF"/>
                    </a:solidFill>
                  </a:tcPr>
                </a:tc>
                <a:tc>
                  <a:txBody>
                    <a:bodyPr/>
                    <a:lstStyle/>
                    <a:p>
                      <a:pPr algn="r" fontAlgn="t"/>
                      <a:r>
                        <a:rPr lang="es-MX" b="0" dirty="0">
                          <a:solidFill>
                            <a:srgbClr val="666666"/>
                          </a:solidFill>
                        </a:rPr>
                        <a:t>37.6%</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215</a:t>
                      </a:r>
                    </a:p>
                  </a:txBody>
                  <a:tcPr>
                    <a:lnL>
                      <a:noFill/>
                    </a:lnL>
                    <a:lnR>
                      <a:noFill/>
                    </a:lnR>
                    <a:lnT>
                      <a:noFill/>
                    </a:lnT>
                    <a:lnB>
                      <a:noFill/>
                    </a:lnB>
                    <a:solidFill>
                      <a:srgbClr val="FFFFFF"/>
                    </a:solidFill>
                  </a:tcPr>
                </a:tc>
                <a:tc>
                  <a:txBody>
                    <a:bodyPr/>
                    <a:lstStyle/>
                    <a:p>
                      <a:pPr algn="r" fontAlgn="t"/>
                      <a:r>
                        <a:rPr lang="es-MX" b="0" dirty="0">
                          <a:solidFill>
                            <a:srgbClr val="666666"/>
                          </a:solidFill>
                        </a:rPr>
                        <a:t>25.3%</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99</a:t>
                      </a:r>
                    </a:p>
                  </a:txBody>
                  <a:tcPr>
                    <a:lnL>
                      <a:noFill/>
                    </a:lnL>
                    <a:lnR>
                      <a:noFill/>
                    </a:lnR>
                    <a:lnT>
                      <a:noFill/>
                    </a:lnT>
                    <a:lnB>
                      <a:noFill/>
                    </a:lnB>
                    <a:solidFill>
                      <a:srgbClr val="FFFFFF"/>
                    </a:solidFill>
                  </a:tcPr>
                </a:tc>
                <a:tc>
                  <a:txBody>
                    <a:bodyPr/>
                    <a:lstStyle/>
                    <a:p>
                      <a:pPr algn="r" fontAlgn="t"/>
                      <a:r>
                        <a:rPr lang="es-MX" b="0" dirty="0">
                          <a:solidFill>
                            <a:srgbClr val="666666"/>
                          </a:solidFill>
                        </a:rPr>
                        <a:t>11.6%</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118</a:t>
                      </a:r>
                    </a:p>
                  </a:txBody>
                  <a:tcPr>
                    <a:lnL>
                      <a:noFill/>
                    </a:lnL>
                    <a:lnR>
                      <a:noFill/>
                    </a:lnR>
                    <a:lnT>
                      <a:noFill/>
                    </a:lnT>
                    <a:lnB>
                      <a:noFill/>
                    </a:lnB>
                    <a:solidFill>
                      <a:srgbClr val="FFFFFF"/>
                    </a:solidFill>
                  </a:tcPr>
                </a:tc>
                <a:tc>
                  <a:txBody>
                    <a:bodyPr/>
                    <a:lstStyle/>
                    <a:p>
                      <a:pPr algn="r" fontAlgn="t"/>
                      <a:r>
                        <a:rPr lang="es-MX" b="0" dirty="0">
                          <a:solidFill>
                            <a:srgbClr val="666666"/>
                          </a:solidFill>
                        </a:rPr>
                        <a:t>13.9%</a:t>
                      </a:r>
                    </a:p>
                  </a:txBody>
                  <a:tcPr>
                    <a:lnL>
                      <a:noFill/>
                    </a:lnL>
                    <a:lnR>
                      <a:noFill/>
                    </a:lnR>
                    <a:lnT>
                      <a:noFill/>
                    </a:lnT>
                    <a:lnB>
                      <a:noFill/>
                    </a:lnB>
                    <a:solidFill>
                      <a:srgbClr val="FFFFFF"/>
                    </a:solidFill>
                  </a:tcPr>
                </a:tc>
              </a:tr>
            </a:tbl>
          </a:graphicData>
        </a:graphic>
      </p:graphicFrame>
      <p:sp>
        <p:nvSpPr>
          <p:cNvPr id="4" name="3 Rectángulo"/>
          <p:cNvSpPr/>
          <p:nvPr/>
        </p:nvSpPr>
        <p:spPr>
          <a:xfrm>
            <a:off x="213359" y="3262589"/>
            <a:ext cx="6932023" cy="646331"/>
          </a:xfrm>
          <a:prstGeom prst="rect">
            <a:avLst/>
          </a:prstGeom>
        </p:spPr>
        <p:txBody>
          <a:bodyPr wrap="square">
            <a:spAutoFit/>
          </a:bodyPr>
          <a:lstStyle/>
          <a:p>
            <a:r>
              <a:rPr lang="es-MX" b="1" dirty="0" smtClean="0"/>
              <a:t>16. Servicios en laboratorios (estado de equipos</a:t>
            </a:r>
            <a:r>
              <a:rPr lang="es-MX" b="1" dirty="0" smtClean="0"/>
              <a:t>, número, capacidad</a:t>
            </a:r>
            <a:r>
              <a:rPr lang="es-MX" b="1" dirty="0" smtClean="0"/>
              <a:t>, acondicionamiento</a:t>
            </a:r>
            <a:r>
              <a:rPr lang="es-MX" b="1" dirty="0" smtClean="0"/>
              <a:t>, horarios</a:t>
            </a:r>
            <a:r>
              <a:rPr lang="es-MX" b="1" dirty="0" smtClean="0"/>
              <a:t>)</a:t>
            </a:r>
            <a:endParaRPr lang="es-MX" b="1" dirty="0"/>
          </a:p>
        </p:txBody>
      </p:sp>
      <p:graphicFrame>
        <p:nvGraphicFramePr>
          <p:cNvPr id="5" name="4 Tabla"/>
          <p:cNvGraphicFramePr>
            <a:graphicFrameLocks noGrp="1"/>
          </p:cNvGraphicFramePr>
          <p:nvPr/>
        </p:nvGraphicFramePr>
        <p:xfrm>
          <a:off x="229326" y="4056016"/>
          <a:ext cx="6615612" cy="1828800"/>
        </p:xfrm>
        <a:graphic>
          <a:graphicData uri="http://schemas.openxmlformats.org/drawingml/2006/table">
            <a:tbl>
              <a:tblPr/>
              <a:tblGrid>
                <a:gridCol w="2205204"/>
                <a:gridCol w="2205204"/>
                <a:gridCol w="2205204"/>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63</a:t>
                      </a:r>
                    </a:p>
                  </a:txBody>
                  <a:tcPr>
                    <a:lnL>
                      <a:noFill/>
                    </a:lnL>
                    <a:lnR>
                      <a:noFill/>
                    </a:lnR>
                    <a:lnT>
                      <a:noFill/>
                    </a:lnT>
                    <a:lnB>
                      <a:noFill/>
                    </a:lnB>
                    <a:solidFill>
                      <a:srgbClr val="FFFFFF"/>
                    </a:solidFill>
                  </a:tcPr>
                </a:tc>
                <a:tc>
                  <a:txBody>
                    <a:bodyPr/>
                    <a:lstStyle/>
                    <a:p>
                      <a:pPr algn="r" fontAlgn="t"/>
                      <a:r>
                        <a:rPr lang="es-MX" b="0" dirty="0">
                          <a:solidFill>
                            <a:srgbClr val="666666"/>
                          </a:solidFill>
                        </a:rPr>
                        <a:t>7.4%</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308</a:t>
                      </a:r>
                    </a:p>
                  </a:txBody>
                  <a:tcPr>
                    <a:lnL>
                      <a:noFill/>
                    </a:lnL>
                    <a:lnR>
                      <a:noFill/>
                    </a:lnR>
                    <a:lnT>
                      <a:noFill/>
                    </a:lnT>
                    <a:lnB>
                      <a:noFill/>
                    </a:lnB>
                    <a:solidFill>
                      <a:srgbClr val="FFFFFF"/>
                    </a:solidFill>
                  </a:tcPr>
                </a:tc>
                <a:tc>
                  <a:txBody>
                    <a:bodyPr/>
                    <a:lstStyle/>
                    <a:p>
                      <a:pPr algn="r" fontAlgn="t"/>
                      <a:r>
                        <a:rPr lang="es-MX" b="0" dirty="0">
                          <a:solidFill>
                            <a:srgbClr val="666666"/>
                          </a:solidFill>
                        </a:rPr>
                        <a:t>36.2%</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242</a:t>
                      </a:r>
                    </a:p>
                  </a:txBody>
                  <a:tcPr>
                    <a:lnL>
                      <a:noFill/>
                    </a:lnL>
                    <a:lnR>
                      <a:noFill/>
                    </a:lnR>
                    <a:lnT>
                      <a:noFill/>
                    </a:lnT>
                    <a:lnB>
                      <a:noFill/>
                    </a:lnB>
                    <a:solidFill>
                      <a:srgbClr val="FFFFFF"/>
                    </a:solidFill>
                  </a:tcPr>
                </a:tc>
                <a:tc>
                  <a:txBody>
                    <a:bodyPr/>
                    <a:lstStyle/>
                    <a:p>
                      <a:pPr algn="r" fontAlgn="t"/>
                      <a:r>
                        <a:rPr lang="es-MX" b="0" dirty="0">
                          <a:solidFill>
                            <a:srgbClr val="666666"/>
                          </a:solidFill>
                        </a:rPr>
                        <a:t>28.5%</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96</a:t>
                      </a:r>
                    </a:p>
                  </a:txBody>
                  <a:tcPr>
                    <a:lnL>
                      <a:noFill/>
                    </a:lnL>
                    <a:lnR>
                      <a:noFill/>
                    </a:lnR>
                    <a:lnT>
                      <a:noFill/>
                    </a:lnT>
                    <a:lnB>
                      <a:noFill/>
                    </a:lnB>
                    <a:solidFill>
                      <a:srgbClr val="FFFFFF"/>
                    </a:solidFill>
                  </a:tcPr>
                </a:tc>
                <a:tc>
                  <a:txBody>
                    <a:bodyPr/>
                    <a:lstStyle/>
                    <a:p>
                      <a:pPr algn="r" fontAlgn="t"/>
                      <a:r>
                        <a:rPr lang="es-MX" b="0" dirty="0">
                          <a:solidFill>
                            <a:srgbClr val="666666"/>
                          </a:solidFill>
                        </a:rPr>
                        <a:t>11.3%</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141</a:t>
                      </a:r>
                    </a:p>
                  </a:txBody>
                  <a:tcPr>
                    <a:lnL>
                      <a:noFill/>
                    </a:lnL>
                    <a:lnR>
                      <a:noFill/>
                    </a:lnR>
                    <a:lnT>
                      <a:noFill/>
                    </a:lnT>
                    <a:lnB>
                      <a:noFill/>
                    </a:lnB>
                    <a:solidFill>
                      <a:srgbClr val="FFFFFF"/>
                    </a:solidFill>
                  </a:tcPr>
                </a:tc>
                <a:tc>
                  <a:txBody>
                    <a:bodyPr/>
                    <a:lstStyle/>
                    <a:p>
                      <a:pPr algn="r" fontAlgn="t"/>
                      <a:r>
                        <a:rPr lang="es-MX" b="0" dirty="0">
                          <a:solidFill>
                            <a:srgbClr val="666666"/>
                          </a:solidFill>
                        </a:rPr>
                        <a:t>16.6%</a:t>
                      </a:r>
                    </a:p>
                  </a:txBody>
                  <a:tcPr>
                    <a:lnL>
                      <a:noFill/>
                    </a:lnL>
                    <a:lnR>
                      <a:noFill/>
                    </a:lnR>
                    <a:lnT>
                      <a:noFill/>
                    </a:lnT>
                    <a:lnB>
                      <a:noFill/>
                    </a:lnB>
                    <a:solidFill>
                      <a:srgbClr val="FFFFFF"/>
                    </a:solidFill>
                  </a:tcPr>
                </a:tc>
              </a:tr>
            </a:tbl>
          </a:graphicData>
        </a:graphic>
      </p:graphicFrame>
      <p:graphicFrame>
        <p:nvGraphicFramePr>
          <p:cNvPr id="6" name="5 Gráfico"/>
          <p:cNvGraphicFramePr/>
          <p:nvPr/>
        </p:nvGraphicFramePr>
        <p:xfrm>
          <a:off x="7015664" y="979715"/>
          <a:ext cx="4270645" cy="24296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6 Gráfico"/>
          <p:cNvGraphicFramePr/>
          <p:nvPr/>
        </p:nvGraphicFramePr>
        <p:xfrm>
          <a:off x="7102750" y="3770812"/>
          <a:ext cx="4270645" cy="242969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00297" y="655209"/>
            <a:ext cx="6788332" cy="646331"/>
          </a:xfrm>
          <a:prstGeom prst="rect">
            <a:avLst/>
          </a:prstGeom>
        </p:spPr>
        <p:txBody>
          <a:bodyPr wrap="square">
            <a:spAutoFit/>
          </a:bodyPr>
          <a:lstStyle/>
          <a:p>
            <a:r>
              <a:rPr lang="es-MX" b="1" dirty="0" smtClean="0"/>
              <a:t>17. Calidad de la información suministrada en la página Web y otros medios institucionales ( carteleras, boletines, redes sociales</a:t>
            </a:r>
            <a:r>
              <a:rPr lang="es-MX" b="1" dirty="0" smtClean="0"/>
              <a:t>, etc.)</a:t>
            </a:r>
            <a:endParaRPr lang="es-MX" b="1" dirty="0"/>
          </a:p>
        </p:txBody>
      </p:sp>
      <p:graphicFrame>
        <p:nvGraphicFramePr>
          <p:cNvPr id="3" name="2 Tabla"/>
          <p:cNvGraphicFramePr>
            <a:graphicFrameLocks noGrp="1"/>
          </p:cNvGraphicFramePr>
          <p:nvPr/>
        </p:nvGraphicFramePr>
        <p:xfrm>
          <a:off x="255452" y="1391193"/>
          <a:ext cx="6380481" cy="1828800"/>
        </p:xfrm>
        <a:graphic>
          <a:graphicData uri="http://schemas.openxmlformats.org/drawingml/2006/table">
            <a:tbl>
              <a:tblPr/>
              <a:tblGrid>
                <a:gridCol w="2126827"/>
                <a:gridCol w="2126827"/>
                <a:gridCol w="2126827"/>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157</a:t>
                      </a:r>
                    </a:p>
                  </a:txBody>
                  <a:tcPr>
                    <a:lnL>
                      <a:noFill/>
                    </a:lnL>
                    <a:lnR>
                      <a:noFill/>
                    </a:lnR>
                    <a:lnT>
                      <a:noFill/>
                    </a:lnT>
                    <a:lnB>
                      <a:noFill/>
                    </a:lnB>
                    <a:solidFill>
                      <a:srgbClr val="FFFFFF"/>
                    </a:solidFill>
                  </a:tcPr>
                </a:tc>
                <a:tc>
                  <a:txBody>
                    <a:bodyPr/>
                    <a:lstStyle/>
                    <a:p>
                      <a:pPr algn="r" fontAlgn="t"/>
                      <a:r>
                        <a:rPr lang="es-MX" b="0" dirty="0">
                          <a:solidFill>
                            <a:srgbClr val="666666"/>
                          </a:solidFill>
                        </a:rPr>
                        <a:t>18.5%</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444</a:t>
                      </a:r>
                    </a:p>
                  </a:txBody>
                  <a:tcPr>
                    <a:lnL>
                      <a:noFill/>
                    </a:lnL>
                    <a:lnR>
                      <a:noFill/>
                    </a:lnR>
                    <a:lnT>
                      <a:noFill/>
                    </a:lnT>
                    <a:lnB>
                      <a:noFill/>
                    </a:lnB>
                    <a:solidFill>
                      <a:srgbClr val="FFFFFF"/>
                    </a:solidFill>
                  </a:tcPr>
                </a:tc>
                <a:tc>
                  <a:txBody>
                    <a:bodyPr/>
                    <a:lstStyle/>
                    <a:p>
                      <a:pPr algn="r" fontAlgn="t"/>
                      <a:r>
                        <a:rPr lang="es-MX" b="0" dirty="0">
                          <a:solidFill>
                            <a:srgbClr val="666666"/>
                          </a:solidFill>
                        </a:rPr>
                        <a:t>52.2%</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171</a:t>
                      </a:r>
                    </a:p>
                  </a:txBody>
                  <a:tcPr>
                    <a:lnL>
                      <a:noFill/>
                    </a:lnL>
                    <a:lnR>
                      <a:noFill/>
                    </a:lnR>
                    <a:lnT>
                      <a:noFill/>
                    </a:lnT>
                    <a:lnB>
                      <a:noFill/>
                    </a:lnB>
                    <a:solidFill>
                      <a:srgbClr val="FFFFFF"/>
                    </a:solidFill>
                  </a:tcPr>
                </a:tc>
                <a:tc>
                  <a:txBody>
                    <a:bodyPr/>
                    <a:lstStyle/>
                    <a:p>
                      <a:pPr algn="r" fontAlgn="t"/>
                      <a:r>
                        <a:rPr lang="es-MX" b="0" dirty="0">
                          <a:solidFill>
                            <a:srgbClr val="666666"/>
                          </a:solidFill>
                        </a:rPr>
                        <a:t>20.1%</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42</a:t>
                      </a:r>
                    </a:p>
                  </a:txBody>
                  <a:tcPr>
                    <a:lnL>
                      <a:noFill/>
                    </a:lnL>
                    <a:lnR>
                      <a:noFill/>
                    </a:lnR>
                    <a:lnT>
                      <a:noFill/>
                    </a:lnT>
                    <a:lnB>
                      <a:noFill/>
                    </a:lnB>
                    <a:solidFill>
                      <a:srgbClr val="FFFFFF"/>
                    </a:solidFill>
                  </a:tcPr>
                </a:tc>
                <a:tc>
                  <a:txBody>
                    <a:bodyPr/>
                    <a:lstStyle/>
                    <a:p>
                      <a:pPr algn="r" fontAlgn="t"/>
                      <a:r>
                        <a:rPr lang="es-MX" b="0" dirty="0">
                          <a:solidFill>
                            <a:srgbClr val="666666"/>
                          </a:solidFill>
                        </a:rPr>
                        <a:t>4.9%</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36</a:t>
                      </a:r>
                    </a:p>
                  </a:txBody>
                  <a:tcPr>
                    <a:lnL>
                      <a:noFill/>
                    </a:lnL>
                    <a:lnR>
                      <a:noFill/>
                    </a:lnR>
                    <a:lnT>
                      <a:noFill/>
                    </a:lnT>
                    <a:lnB>
                      <a:noFill/>
                    </a:lnB>
                    <a:solidFill>
                      <a:srgbClr val="FFFFFF"/>
                    </a:solidFill>
                  </a:tcPr>
                </a:tc>
                <a:tc>
                  <a:txBody>
                    <a:bodyPr/>
                    <a:lstStyle/>
                    <a:p>
                      <a:pPr algn="r" fontAlgn="t"/>
                      <a:r>
                        <a:rPr lang="es-MX" b="0" dirty="0">
                          <a:solidFill>
                            <a:srgbClr val="666666"/>
                          </a:solidFill>
                        </a:rPr>
                        <a:t>4.2%</a:t>
                      </a:r>
                    </a:p>
                  </a:txBody>
                  <a:tcPr>
                    <a:lnL>
                      <a:noFill/>
                    </a:lnL>
                    <a:lnR>
                      <a:noFill/>
                    </a:lnR>
                    <a:lnT>
                      <a:noFill/>
                    </a:lnT>
                    <a:lnB>
                      <a:noFill/>
                    </a:lnB>
                    <a:solidFill>
                      <a:srgbClr val="FFFFFF"/>
                    </a:solidFill>
                  </a:tcPr>
                </a:tc>
              </a:tr>
            </a:tbl>
          </a:graphicData>
        </a:graphic>
      </p:graphicFrame>
      <p:graphicFrame>
        <p:nvGraphicFramePr>
          <p:cNvPr id="4" name="3 Gráfico"/>
          <p:cNvGraphicFramePr/>
          <p:nvPr/>
        </p:nvGraphicFramePr>
        <p:xfrm>
          <a:off x="6932933" y="1040675"/>
          <a:ext cx="4270645" cy="2429692"/>
        </p:xfrm>
        <a:graphic>
          <a:graphicData uri="http://schemas.openxmlformats.org/drawingml/2006/chart">
            <c:chart xmlns:c="http://schemas.openxmlformats.org/drawingml/2006/chart" xmlns:r="http://schemas.openxmlformats.org/officeDocument/2006/relationships" r:id="rId2"/>
          </a:graphicData>
        </a:graphic>
      </p:graphicFrame>
      <p:sp>
        <p:nvSpPr>
          <p:cNvPr id="5" name="4 CuadroTexto"/>
          <p:cNvSpPr txBox="1"/>
          <p:nvPr/>
        </p:nvSpPr>
        <p:spPr>
          <a:xfrm>
            <a:off x="8647612" y="6322422"/>
            <a:ext cx="3357154" cy="307777"/>
          </a:xfrm>
          <a:prstGeom prst="rect">
            <a:avLst/>
          </a:prstGeom>
          <a:noFill/>
        </p:spPr>
        <p:txBody>
          <a:bodyPr wrap="square" rtlCol="0">
            <a:spAutoFit/>
          </a:bodyPr>
          <a:lstStyle/>
          <a:p>
            <a:pPr algn="r"/>
            <a:r>
              <a:rPr lang="en-US" sz="1400" dirty="0" smtClean="0"/>
              <a:t>Oficina Asesora dePlaneación</a:t>
            </a:r>
            <a:endParaRPr lang="es-MX"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048000" y="2690336"/>
            <a:ext cx="6096000" cy="923330"/>
          </a:xfrm>
          <a:prstGeom prst="rect">
            <a:avLst/>
          </a:prstGeom>
        </p:spPr>
        <p:txBody>
          <a:bodyPr>
            <a:spAutoFit/>
          </a:bodyPr>
          <a:lstStyle/>
          <a:p>
            <a:endParaRPr lang="es-MX" dirty="0" smtClean="0"/>
          </a:p>
          <a:p>
            <a:endParaRPr lang="es-MX" dirty="0" smtClean="0"/>
          </a:p>
          <a:p>
            <a:r>
              <a:rPr lang="es-MX" dirty="0" smtClean="0"/>
              <a:t> </a:t>
            </a:r>
            <a:endParaRPr lang="es-MX" dirty="0"/>
          </a:p>
        </p:txBody>
      </p:sp>
      <p:sp>
        <p:nvSpPr>
          <p:cNvPr id="5" name="4 Rectángulo"/>
          <p:cNvSpPr/>
          <p:nvPr/>
        </p:nvSpPr>
        <p:spPr>
          <a:xfrm>
            <a:off x="3074126" y="2729525"/>
            <a:ext cx="6096000" cy="1200329"/>
          </a:xfrm>
          <a:prstGeom prst="rect">
            <a:avLst/>
          </a:prstGeom>
        </p:spPr>
        <p:txBody>
          <a:bodyPr>
            <a:spAutoFit/>
          </a:bodyPr>
          <a:lstStyle/>
          <a:p>
            <a:endParaRPr lang="es-MX" dirty="0" smtClean="0"/>
          </a:p>
          <a:p>
            <a:endParaRPr lang="es-MX" dirty="0" smtClean="0"/>
          </a:p>
          <a:p>
            <a:r>
              <a:rPr lang="es-MX" dirty="0" smtClean="0"/>
              <a:t> </a:t>
            </a:r>
          </a:p>
          <a:p>
            <a:endParaRPr lang="es-MX" dirty="0"/>
          </a:p>
        </p:txBody>
      </p:sp>
      <p:sp>
        <p:nvSpPr>
          <p:cNvPr id="6" name="5 CuadroTexto"/>
          <p:cNvSpPr txBox="1"/>
          <p:nvPr/>
        </p:nvSpPr>
        <p:spPr>
          <a:xfrm>
            <a:off x="640079" y="587828"/>
            <a:ext cx="10228218" cy="1200329"/>
          </a:xfrm>
          <a:prstGeom prst="rect">
            <a:avLst/>
          </a:prstGeom>
          <a:noFill/>
        </p:spPr>
        <p:txBody>
          <a:bodyPr wrap="square" rtlCol="0">
            <a:spAutoFit/>
          </a:bodyPr>
          <a:lstStyle/>
          <a:p>
            <a:r>
              <a:rPr lang="en-US" b="1" dirty="0" smtClean="0"/>
              <a:t>OBJETIVO</a:t>
            </a:r>
            <a:r>
              <a:rPr lang="en-US" dirty="0" smtClean="0"/>
              <a:t>:</a:t>
            </a:r>
          </a:p>
          <a:p>
            <a:pPr algn="just"/>
            <a:r>
              <a:rPr lang="en-US" dirty="0" smtClean="0"/>
              <a:t>Evaluar el grado de satisfacción de los estudiantes frente al servicio recibido </a:t>
            </a:r>
            <a:r>
              <a:rPr lang="en-US" dirty="0" smtClean="0"/>
              <a:t>por</a:t>
            </a:r>
            <a:r>
              <a:rPr lang="en-US" dirty="0" smtClean="0"/>
              <a:t> parte de </a:t>
            </a:r>
            <a:r>
              <a:rPr lang="en-US" dirty="0" smtClean="0"/>
              <a:t>las</a:t>
            </a:r>
            <a:r>
              <a:rPr lang="en-US" dirty="0" smtClean="0"/>
              <a:t> </a:t>
            </a:r>
            <a:r>
              <a:rPr lang="en-US" dirty="0" smtClean="0"/>
              <a:t>diferentes</a:t>
            </a:r>
            <a:r>
              <a:rPr lang="en-US" dirty="0" smtClean="0"/>
              <a:t> </a:t>
            </a:r>
            <a:r>
              <a:rPr lang="en-US" dirty="0" smtClean="0"/>
              <a:t>dependencias</a:t>
            </a:r>
            <a:r>
              <a:rPr lang="en-US" dirty="0" smtClean="0"/>
              <a:t> , </a:t>
            </a:r>
            <a:r>
              <a:rPr lang="en-US" dirty="0" smtClean="0"/>
              <a:t>por</a:t>
            </a:r>
            <a:r>
              <a:rPr lang="en-US" dirty="0" smtClean="0"/>
              <a:t> </a:t>
            </a:r>
            <a:r>
              <a:rPr lang="en-US" dirty="0" smtClean="0"/>
              <a:t>medio</a:t>
            </a:r>
            <a:r>
              <a:rPr lang="en-US" dirty="0" smtClean="0"/>
              <a:t> de </a:t>
            </a:r>
            <a:r>
              <a:rPr lang="en-US" dirty="0" smtClean="0"/>
              <a:t>una</a:t>
            </a:r>
            <a:r>
              <a:rPr lang="en-US" dirty="0" smtClean="0"/>
              <a:t> </a:t>
            </a:r>
            <a:r>
              <a:rPr lang="en-US" dirty="0" smtClean="0"/>
              <a:t>encuesta</a:t>
            </a:r>
            <a:r>
              <a:rPr lang="en-US" dirty="0" smtClean="0"/>
              <a:t>  </a:t>
            </a:r>
            <a:r>
              <a:rPr lang="en-US" dirty="0" smtClean="0"/>
              <a:t>que</a:t>
            </a:r>
            <a:r>
              <a:rPr lang="en-US" dirty="0" smtClean="0"/>
              <a:t> </a:t>
            </a:r>
            <a:r>
              <a:rPr lang="en-US" dirty="0" smtClean="0"/>
              <a:t>servirá</a:t>
            </a:r>
            <a:r>
              <a:rPr lang="en-US" dirty="0" smtClean="0"/>
              <a:t> </a:t>
            </a:r>
            <a:r>
              <a:rPr lang="en-US" dirty="0" smtClean="0"/>
              <a:t>para</a:t>
            </a:r>
            <a:r>
              <a:rPr lang="en-US" dirty="0" smtClean="0"/>
              <a:t> </a:t>
            </a:r>
            <a:r>
              <a:rPr lang="en-US" dirty="0" smtClean="0"/>
              <a:t>realizar</a:t>
            </a:r>
            <a:r>
              <a:rPr lang="en-US" dirty="0" smtClean="0"/>
              <a:t> </a:t>
            </a:r>
            <a:r>
              <a:rPr lang="en-US" dirty="0" smtClean="0"/>
              <a:t>mejoras</a:t>
            </a:r>
            <a:r>
              <a:rPr lang="en-US" dirty="0" smtClean="0"/>
              <a:t>  a </a:t>
            </a:r>
            <a:r>
              <a:rPr lang="en-US" dirty="0" smtClean="0"/>
              <a:t>nivel</a:t>
            </a:r>
            <a:r>
              <a:rPr lang="en-US" dirty="0" smtClean="0"/>
              <a:t> </a:t>
            </a:r>
            <a:r>
              <a:rPr lang="en-US" dirty="0" smtClean="0"/>
              <a:t>interno</a:t>
            </a:r>
            <a:r>
              <a:rPr lang="en-US" dirty="0" smtClean="0"/>
              <a:t> a </a:t>
            </a:r>
            <a:r>
              <a:rPr lang="en-US" dirty="0" smtClean="0"/>
              <a:t>través</a:t>
            </a:r>
            <a:r>
              <a:rPr lang="en-US" dirty="0" smtClean="0"/>
              <a:t> de la </a:t>
            </a:r>
            <a:r>
              <a:rPr lang="en-US" dirty="0" smtClean="0"/>
              <a:t>creación</a:t>
            </a:r>
            <a:r>
              <a:rPr lang="en-US" dirty="0" smtClean="0"/>
              <a:t>  de </a:t>
            </a:r>
            <a:r>
              <a:rPr lang="en-US" dirty="0" smtClean="0"/>
              <a:t>herramientas</a:t>
            </a:r>
            <a:r>
              <a:rPr lang="en-US" dirty="0" smtClean="0"/>
              <a:t> </a:t>
            </a:r>
            <a:r>
              <a:rPr lang="en-US" dirty="0" smtClean="0"/>
              <a:t>para</a:t>
            </a:r>
            <a:r>
              <a:rPr lang="en-US" dirty="0" smtClean="0"/>
              <a:t> el control de la </a:t>
            </a:r>
            <a:r>
              <a:rPr lang="en-US" dirty="0" smtClean="0"/>
              <a:t>calidad</a:t>
            </a:r>
            <a:r>
              <a:rPr lang="en-US" dirty="0" smtClean="0"/>
              <a:t>.</a:t>
            </a:r>
            <a:endParaRPr lang="es-MX" dirty="0"/>
          </a:p>
        </p:txBody>
      </p:sp>
      <p:sp>
        <p:nvSpPr>
          <p:cNvPr id="7" name="6 CuadroTexto"/>
          <p:cNvSpPr txBox="1"/>
          <p:nvPr/>
        </p:nvSpPr>
        <p:spPr>
          <a:xfrm>
            <a:off x="666205" y="2194561"/>
            <a:ext cx="2338252" cy="369332"/>
          </a:xfrm>
          <a:prstGeom prst="rect">
            <a:avLst/>
          </a:prstGeom>
          <a:noFill/>
        </p:spPr>
        <p:txBody>
          <a:bodyPr wrap="square" rtlCol="0">
            <a:spAutoFit/>
          </a:bodyPr>
          <a:lstStyle/>
          <a:p>
            <a:r>
              <a:rPr lang="en-US" b="1" dirty="0" smtClean="0"/>
              <a:t>INTRODUCCIÓN</a:t>
            </a:r>
            <a:endParaRPr lang="es-MX" b="1" dirty="0"/>
          </a:p>
        </p:txBody>
      </p:sp>
      <p:sp>
        <p:nvSpPr>
          <p:cNvPr id="8" name="7 CuadroTexto"/>
          <p:cNvSpPr txBox="1"/>
          <p:nvPr/>
        </p:nvSpPr>
        <p:spPr>
          <a:xfrm>
            <a:off x="600893" y="2416629"/>
            <a:ext cx="10264331" cy="2308324"/>
          </a:xfrm>
          <a:prstGeom prst="rect">
            <a:avLst/>
          </a:prstGeom>
          <a:noFill/>
        </p:spPr>
        <p:txBody>
          <a:bodyPr wrap="square" rtlCol="0">
            <a:spAutoFit/>
          </a:bodyPr>
          <a:lstStyle/>
          <a:p>
            <a:endParaRPr lang="es-MX" dirty="0" smtClean="0"/>
          </a:p>
          <a:p>
            <a:pPr algn="just"/>
            <a:r>
              <a:rPr lang="es-MX" dirty="0" smtClean="0"/>
              <a:t>La revisión y mejora continua de la calidad </a:t>
            </a:r>
            <a:r>
              <a:rPr lang="es-MX" dirty="0" smtClean="0"/>
              <a:t>en el servicio prestado es </a:t>
            </a:r>
            <a:r>
              <a:rPr lang="es-MX" dirty="0" smtClean="0"/>
              <a:t>uno de los objetivos de </a:t>
            </a:r>
            <a:r>
              <a:rPr lang="es-MX" dirty="0" smtClean="0"/>
              <a:t>las UTS , siendo parte </a:t>
            </a:r>
            <a:r>
              <a:rPr lang="es-MX" dirty="0" smtClean="0"/>
              <a:t>del Sistema de Gestión de Calidad como cumplimiento a uno de los requisitos de la norma NTCGP 1000-2009 e igualmente al Modelo Estándar de Control Interno. </a:t>
            </a:r>
            <a:endParaRPr lang="es-MX" dirty="0" smtClean="0"/>
          </a:p>
          <a:p>
            <a:pPr algn="just"/>
            <a:r>
              <a:rPr lang="en-US" dirty="0" smtClean="0"/>
              <a:t>A partir del </a:t>
            </a:r>
            <a:r>
              <a:rPr lang="en-US" dirty="0" smtClean="0"/>
              <a:t>análisis</a:t>
            </a:r>
            <a:r>
              <a:rPr lang="en-US" dirty="0" smtClean="0"/>
              <a:t>  de los </a:t>
            </a:r>
            <a:r>
              <a:rPr lang="en-US" dirty="0" smtClean="0"/>
              <a:t>resultados</a:t>
            </a:r>
            <a:r>
              <a:rPr lang="en-US" dirty="0" smtClean="0"/>
              <a:t> de </a:t>
            </a:r>
            <a:r>
              <a:rPr lang="es-MX" dirty="0" smtClean="0"/>
              <a:t>satisfacción se podrán detectar tanto las debilidades como las buenas prácticas. Asimismo, contrastar la información con </a:t>
            </a:r>
            <a:r>
              <a:rPr lang="es-MX" dirty="0" smtClean="0"/>
              <a:t>los </a:t>
            </a:r>
            <a:r>
              <a:rPr lang="es-MX" dirty="0" smtClean="0"/>
              <a:t>datos obtenidos </a:t>
            </a:r>
            <a:r>
              <a:rPr lang="es-MX" dirty="0" smtClean="0"/>
              <a:t>del buzón de </a:t>
            </a:r>
            <a:r>
              <a:rPr lang="es-MX" dirty="0" smtClean="0"/>
              <a:t>quejas y sugerencias .</a:t>
            </a:r>
            <a:r>
              <a:rPr lang="es-MX" dirty="0" smtClean="0"/>
              <a:t> </a:t>
            </a:r>
            <a:endParaRPr lang="es-MX" dirty="0" smtClean="0"/>
          </a:p>
          <a:p>
            <a:pPr algn="just"/>
            <a:endParaRPr lang="es-MX" dirty="0" smtClean="0"/>
          </a:p>
        </p:txBody>
      </p:sp>
    </p:spTree>
    <p:extLst>
      <p:ext uri="{BB962C8B-B14F-4D97-AF65-F5344CB8AC3E}">
        <p14:creationId xmlns="" xmlns:p14="http://schemas.microsoft.com/office/powerpoint/2010/main" val="2018023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 y="594042"/>
            <a:ext cx="10384665" cy="6494085"/>
          </a:xfrm>
          <a:prstGeom prst="rect">
            <a:avLst/>
          </a:prstGeom>
        </p:spPr>
        <p:txBody>
          <a:bodyPr wrap="square">
            <a:spAutoFit/>
          </a:bodyPr>
          <a:lstStyle/>
          <a:p>
            <a:pPr algn="just"/>
            <a:r>
              <a:rPr lang="es-MX" sz="2000" dirty="0" smtClean="0">
                <a:latin typeface="Arial" pitchFamily="34" charset="0"/>
                <a:cs typeface="Arial" pitchFamily="34" charset="0"/>
              </a:rPr>
              <a:t>La consulta se compone de </a:t>
            </a:r>
            <a:r>
              <a:rPr lang="es-MX" sz="2000" dirty="0" smtClean="0">
                <a:latin typeface="Arial" pitchFamily="34" charset="0"/>
                <a:cs typeface="Arial" pitchFamily="34" charset="0"/>
              </a:rPr>
              <a:t>diecisiete (17</a:t>
            </a:r>
            <a:r>
              <a:rPr lang="es-MX" sz="2000" dirty="0" smtClean="0">
                <a:latin typeface="Arial" pitchFamily="34" charset="0"/>
                <a:cs typeface="Arial" pitchFamily="34" charset="0"/>
              </a:rPr>
              <a:t>) temas </a:t>
            </a:r>
            <a:r>
              <a:rPr lang="es-MX" sz="2000" dirty="0" smtClean="0">
                <a:latin typeface="Arial" pitchFamily="34" charset="0"/>
                <a:cs typeface="Arial" pitchFamily="34" charset="0"/>
              </a:rPr>
              <a:t>de </a:t>
            </a:r>
            <a:r>
              <a:rPr lang="es-MX" sz="2000" dirty="0" smtClean="0">
                <a:latin typeface="Arial" pitchFamily="34" charset="0"/>
                <a:cs typeface="Arial" pitchFamily="34" charset="0"/>
              </a:rPr>
              <a:t>nivel general, y con sus diferentes preguntas constituyen un monitoreo a la calidad de la gestión de todas las unidades de la </a:t>
            </a:r>
            <a:r>
              <a:rPr lang="es-MX" sz="2000" dirty="0" smtClean="0">
                <a:latin typeface="Arial" pitchFamily="34" charset="0"/>
                <a:cs typeface="Arial" pitchFamily="34" charset="0"/>
              </a:rPr>
              <a:t>Institución en </a:t>
            </a:r>
            <a:r>
              <a:rPr lang="es-MX" sz="2000" dirty="0" smtClean="0">
                <a:latin typeface="Arial" pitchFamily="34" charset="0"/>
                <a:cs typeface="Arial" pitchFamily="34" charset="0"/>
              </a:rPr>
              <a:t>pro del beneficio del estudiante. Los 17 temas generales son: </a:t>
            </a:r>
            <a:endParaRPr lang="es-MX" sz="2000" dirty="0" smtClean="0">
              <a:latin typeface="Arial" pitchFamily="34" charset="0"/>
              <a:cs typeface="Arial" pitchFamily="34" charset="0"/>
            </a:endParaRPr>
          </a:p>
          <a:p>
            <a:pPr lvl="0">
              <a:buFont typeface="Arial" pitchFamily="34" charset="0"/>
              <a:buChar char="•"/>
            </a:pPr>
            <a:endParaRPr lang="es-MX" sz="1600" dirty="0" smtClean="0"/>
          </a:p>
          <a:p>
            <a:pPr lvl="0">
              <a:buFont typeface="Arial" pitchFamily="34" charset="0"/>
              <a:buChar char="•"/>
            </a:pPr>
            <a:r>
              <a:rPr lang="es-MX" sz="1600" dirty="0" smtClean="0"/>
              <a:t>Calidad </a:t>
            </a:r>
            <a:r>
              <a:rPr lang="es-MX" sz="1600" dirty="0" smtClean="0"/>
              <a:t>de la atención recibida en las oficinas administrativas. </a:t>
            </a:r>
          </a:p>
          <a:p>
            <a:pPr lvl="0">
              <a:buFont typeface="Arial" pitchFamily="34" charset="0"/>
              <a:buChar char="•"/>
            </a:pPr>
            <a:r>
              <a:rPr lang="es-MX" sz="1600" dirty="0" smtClean="0"/>
              <a:t>Calidad de la atención en las coordinaciones académicas. </a:t>
            </a:r>
          </a:p>
          <a:p>
            <a:pPr lvl="0">
              <a:buFont typeface="Arial" pitchFamily="34" charset="0"/>
              <a:buChar char="•"/>
            </a:pPr>
            <a:r>
              <a:rPr lang="es-MX" sz="1600" dirty="0" smtClean="0"/>
              <a:t>Calidad de la atención en las decanaturas. </a:t>
            </a:r>
          </a:p>
          <a:p>
            <a:pPr lvl="0">
              <a:buFont typeface="Arial" pitchFamily="34" charset="0"/>
              <a:buChar char="•"/>
            </a:pPr>
            <a:r>
              <a:rPr lang="es-MX" sz="1600" dirty="0" smtClean="0"/>
              <a:t>Calidad </a:t>
            </a:r>
            <a:r>
              <a:rPr lang="es-MX" sz="1600" dirty="0" smtClean="0"/>
              <a:t>de la información suministrada en oficinas administrativas.</a:t>
            </a:r>
          </a:p>
          <a:p>
            <a:pPr lvl="0">
              <a:buFont typeface="Arial" pitchFamily="34" charset="0"/>
              <a:buChar char="•"/>
            </a:pPr>
            <a:r>
              <a:rPr lang="es-MX" sz="1600" dirty="0" smtClean="0"/>
              <a:t>Calidad </a:t>
            </a:r>
            <a:r>
              <a:rPr lang="es-MX" sz="1600" dirty="0" smtClean="0"/>
              <a:t>de la información suministrada en las coordinaciones académicas.</a:t>
            </a:r>
          </a:p>
          <a:p>
            <a:pPr lvl="0">
              <a:buFont typeface="Arial" pitchFamily="34" charset="0"/>
              <a:buChar char="•"/>
            </a:pPr>
            <a:r>
              <a:rPr lang="es-MX" sz="1600" dirty="0" smtClean="0"/>
              <a:t>Calidad de la información suministrada en las decanaturas. </a:t>
            </a:r>
          </a:p>
          <a:p>
            <a:pPr lvl="0">
              <a:buFont typeface="Arial" pitchFamily="34" charset="0"/>
              <a:buChar char="•"/>
            </a:pPr>
            <a:r>
              <a:rPr lang="es-MX" sz="1600" dirty="0" smtClean="0"/>
              <a:t>Capacidad para resolver problemas e inquietudes en oficinas administrativas. </a:t>
            </a:r>
          </a:p>
          <a:p>
            <a:pPr lvl="0">
              <a:buFont typeface="Arial" pitchFamily="34" charset="0"/>
              <a:buChar char="•"/>
            </a:pPr>
            <a:r>
              <a:rPr lang="es-MX" sz="1600" dirty="0" smtClean="0"/>
              <a:t>Calidad para resolver problemas e inquietudes en las coordinaciones académicas. </a:t>
            </a:r>
          </a:p>
          <a:p>
            <a:pPr lvl="0">
              <a:buFont typeface="Arial" pitchFamily="34" charset="0"/>
              <a:buChar char="•"/>
            </a:pPr>
            <a:r>
              <a:rPr lang="es-MX" sz="1600" dirty="0" smtClean="0"/>
              <a:t>Calidad resolver problemas e inquietudes en las decanaturas.</a:t>
            </a:r>
          </a:p>
          <a:p>
            <a:pPr lvl="0">
              <a:buFont typeface="Arial" pitchFamily="34" charset="0"/>
              <a:buChar char="•"/>
            </a:pPr>
            <a:r>
              <a:rPr lang="es-MX" sz="1600" dirty="0" smtClean="0"/>
              <a:t>Horarios de atención al público en todas las dependencias. </a:t>
            </a:r>
          </a:p>
          <a:p>
            <a:pPr lvl="0">
              <a:buFont typeface="Arial" pitchFamily="34" charset="0"/>
              <a:buChar char="•"/>
            </a:pPr>
            <a:r>
              <a:rPr lang="es-MX" sz="1600" dirty="0" smtClean="0"/>
              <a:t>Aspectos físicos en oficinas: (Aseo, limpieza, orden). </a:t>
            </a:r>
          </a:p>
          <a:p>
            <a:pPr lvl="0">
              <a:buFont typeface="Arial" pitchFamily="34" charset="0"/>
              <a:buChar char="•"/>
            </a:pPr>
            <a:r>
              <a:rPr lang="es-MX" sz="1600" dirty="0" smtClean="0"/>
              <a:t>Servicios de Biblioteca (atención al usuario, oportunidad entrega libros, facilidad de consulta, capacidad).</a:t>
            </a:r>
          </a:p>
          <a:p>
            <a:pPr lvl="0">
              <a:buFont typeface="Arial" pitchFamily="34" charset="0"/>
              <a:buChar char="•"/>
            </a:pPr>
            <a:r>
              <a:rPr lang="es-MX" sz="1600" dirty="0" smtClean="0"/>
              <a:t>Servicios de Biblioteca (Calidad en textos y Materia Disponible).</a:t>
            </a:r>
          </a:p>
          <a:p>
            <a:pPr lvl="0">
              <a:buFont typeface="Arial" pitchFamily="34" charset="0"/>
              <a:buChar char="•"/>
            </a:pPr>
            <a:r>
              <a:rPr lang="es-MX" sz="1600" dirty="0" smtClean="0"/>
              <a:t>Aspectos físicos en aulas, baños, pasillos, cafetería:(Aseo, limpieza, orden, iluminación, acondicionamiento, capacidad).</a:t>
            </a:r>
          </a:p>
          <a:p>
            <a:pPr lvl="0">
              <a:buFont typeface="Arial" pitchFamily="34" charset="0"/>
              <a:buChar char="•"/>
            </a:pPr>
            <a:r>
              <a:rPr lang="es-MX" sz="1600" dirty="0" smtClean="0"/>
              <a:t>Servicios en sala de informática (estado de equipos, número, comodidad, oportunidad, horarios, ambiente).</a:t>
            </a:r>
          </a:p>
          <a:p>
            <a:pPr lvl="0">
              <a:buFont typeface="Arial" pitchFamily="34" charset="0"/>
              <a:buChar char="•"/>
            </a:pPr>
            <a:r>
              <a:rPr lang="es-MX" sz="1600" dirty="0" smtClean="0"/>
              <a:t>Servicios en laboratorios (estado de equipos, número, capacidad, acondicionamiento, horarios).</a:t>
            </a:r>
          </a:p>
          <a:p>
            <a:pPr lvl="0">
              <a:buFont typeface="Arial" pitchFamily="34" charset="0"/>
              <a:buChar char="•"/>
            </a:pPr>
            <a:r>
              <a:rPr lang="es-MX" sz="1600" dirty="0" smtClean="0"/>
              <a:t>Calidad de la información suministrada en la página Web y otros medios institucionales (carteleras, boletines, redes </a:t>
            </a:r>
            <a:r>
              <a:rPr lang="es-MX" sz="1600" dirty="0" smtClean="0"/>
              <a:t>  sociales</a:t>
            </a:r>
            <a:r>
              <a:rPr lang="es-MX" sz="1600" dirty="0" smtClean="0"/>
              <a:t>, etc.).</a:t>
            </a:r>
          </a:p>
          <a:p>
            <a:pPr algn="just"/>
            <a:endParaRPr lang="es-MX" sz="2000" dirty="0" smtClean="0"/>
          </a:p>
          <a:p>
            <a:endParaRPr lang="es-CO" sz="2000" b="0" i="0" dirty="0" smtClean="0">
              <a:solidFill>
                <a:srgbClr val="669900"/>
              </a:solidFill>
              <a:effectLst/>
              <a:latin typeface="Century Gothic" panose="020B0502020202020204" pitchFamily="34" charset="0"/>
            </a:endParaRPr>
          </a:p>
        </p:txBody>
      </p:sp>
    </p:spTree>
    <p:extLst>
      <p:ext uri="{BB962C8B-B14F-4D97-AF65-F5344CB8AC3E}">
        <p14:creationId xmlns="" xmlns:p14="http://schemas.microsoft.com/office/powerpoint/2010/main" val="600277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a:xfrm>
            <a:off x="378823" y="502781"/>
            <a:ext cx="10934178" cy="620625"/>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endParaRPr lang="es-CL" altLang="es-CO" sz="5400" dirty="0" smtClean="0">
              <a:solidFill>
                <a:srgbClr val="92D050"/>
              </a:solidFill>
              <a:latin typeface="Century Gothic" panose="020B0502020202020204" pitchFamily="34" charset="0"/>
            </a:endParaRPr>
          </a:p>
        </p:txBody>
      </p:sp>
      <p:sp>
        <p:nvSpPr>
          <p:cNvPr id="6" name="2 Marcador de contenido"/>
          <p:cNvSpPr txBox="1">
            <a:spLocks/>
          </p:cNvSpPr>
          <p:nvPr/>
        </p:nvSpPr>
        <p:spPr>
          <a:xfrm>
            <a:off x="991674" y="5529721"/>
            <a:ext cx="9974654" cy="1087438"/>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eaLnBrk="1" hangingPunct="1">
              <a:buFont typeface="Wingdings" panose="05000000000000000000" pitchFamily="2" charset="2"/>
              <a:buChar char="Ø"/>
            </a:pPr>
            <a:endParaRPr lang="es-CL" altLang="es-CO" sz="2000" dirty="0" smtClean="0">
              <a:latin typeface="Century Gothic" panose="020B0502020202020204" pitchFamily="34" charset="0"/>
            </a:endParaRPr>
          </a:p>
        </p:txBody>
      </p:sp>
      <p:sp>
        <p:nvSpPr>
          <p:cNvPr id="7" name="6 CuadroTexto"/>
          <p:cNvSpPr txBox="1"/>
          <p:nvPr/>
        </p:nvSpPr>
        <p:spPr>
          <a:xfrm>
            <a:off x="640079" y="600891"/>
            <a:ext cx="8072845" cy="646331"/>
          </a:xfrm>
          <a:prstGeom prst="rect">
            <a:avLst/>
          </a:prstGeom>
          <a:noFill/>
        </p:spPr>
        <p:txBody>
          <a:bodyPr wrap="square" rtlCol="0">
            <a:spAutoFit/>
          </a:bodyPr>
          <a:lstStyle/>
          <a:p>
            <a:r>
              <a:rPr lang="es-MX" b="1" dirty="0" smtClean="0"/>
              <a:t>METODOLOGÍA DE RECOLECCIÓN DE INFORMACIÓN </a:t>
            </a:r>
            <a:endParaRPr lang="es-MX" dirty="0" smtClean="0"/>
          </a:p>
          <a:p>
            <a:endParaRPr lang="es-MX" dirty="0"/>
          </a:p>
        </p:txBody>
      </p:sp>
      <p:sp>
        <p:nvSpPr>
          <p:cNvPr id="8" name="7 CuadroTexto"/>
          <p:cNvSpPr txBox="1"/>
          <p:nvPr/>
        </p:nvSpPr>
        <p:spPr>
          <a:xfrm>
            <a:off x="574766" y="1110343"/>
            <a:ext cx="10241280" cy="4801314"/>
          </a:xfrm>
          <a:prstGeom prst="rect">
            <a:avLst/>
          </a:prstGeom>
          <a:noFill/>
        </p:spPr>
        <p:txBody>
          <a:bodyPr wrap="square" rtlCol="0">
            <a:spAutoFit/>
          </a:bodyPr>
          <a:lstStyle/>
          <a:p>
            <a:pPr algn="just"/>
            <a:r>
              <a:rPr lang="es-MX" dirty="0" smtClean="0"/>
              <a:t>Para la aplicación de esta encuesta de satisfacción se utilizaron herramientas informáticas en línea, toda vez que como parte del compromiso de la Institución con el programa del CERO PAPEL las encuestas se realizaron a través de la publicación de la encuesta en la página Web y tabulación de la información se realizó a través de un herramienta de GOOGLE DOCS y GOOGLE FORMS. De esta manera se </a:t>
            </a:r>
            <a:r>
              <a:rPr lang="es-MX" dirty="0" smtClean="0"/>
              <a:t>recolectaron 850 </a:t>
            </a:r>
            <a:r>
              <a:rPr lang="es-MX" dirty="0" smtClean="0"/>
              <a:t>encuestas sin realizar ninguna impresión de papel y sin afectaciones mayores ambientales. </a:t>
            </a:r>
          </a:p>
          <a:p>
            <a:pPr algn="just"/>
            <a:r>
              <a:rPr lang="es-MX" dirty="0" smtClean="0"/>
              <a:t> </a:t>
            </a:r>
          </a:p>
          <a:p>
            <a:pPr algn="just"/>
            <a:r>
              <a:rPr lang="es-MX" dirty="0" smtClean="0"/>
              <a:t>Se adjunta a este informe la ficha técnica de la encuesta. </a:t>
            </a:r>
          </a:p>
          <a:p>
            <a:pPr algn="just"/>
            <a:r>
              <a:rPr lang="es-MX" dirty="0" smtClean="0"/>
              <a:t> </a:t>
            </a:r>
          </a:p>
          <a:p>
            <a:pPr algn="just"/>
            <a:r>
              <a:rPr lang="es-MX" dirty="0" smtClean="0"/>
              <a:t>Los resultados arrojados por la encuesta aplicada </a:t>
            </a:r>
            <a:r>
              <a:rPr lang="es-MX" dirty="0" smtClean="0"/>
              <a:t>a 850 </a:t>
            </a:r>
            <a:r>
              <a:rPr lang="es-MX" dirty="0" smtClean="0"/>
              <a:t>estudiantes, fueron evaluados a partir de cinco criterios de calificación, así: </a:t>
            </a:r>
          </a:p>
          <a:p>
            <a:r>
              <a:rPr lang="es-MX" dirty="0" smtClean="0"/>
              <a:t> </a:t>
            </a:r>
          </a:p>
          <a:p>
            <a:r>
              <a:rPr lang="es-MX" b="1" dirty="0" smtClean="0"/>
              <a:t>MS: MUY SATISFECHO </a:t>
            </a:r>
            <a:endParaRPr lang="es-MX" dirty="0" smtClean="0"/>
          </a:p>
          <a:p>
            <a:r>
              <a:rPr lang="es-MX" b="1" dirty="0" smtClean="0"/>
              <a:t>S: SATISFECHO </a:t>
            </a:r>
            <a:endParaRPr lang="es-MX" dirty="0" smtClean="0"/>
          </a:p>
          <a:p>
            <a:r>
              <a:rPr lang="es-MX" b="1" dirty="0" smtClean="0"/>
              <a:t>PS: POCO SATISFECHO </a:t>
            </a:r>
            <a:endParaRPr lang="es-MX" dirty="0" smtClean="0"/>
          </a:p>
          <a:p>
            <a:r>
              <a:rPr lang="es-MX" b="1" dirty="0" smtClean="0"/>
              <a:t>I: INSATISFECHO </a:t>
            </a:r>
            <a:endParaRPr lang="es-MX" dirty="0" smtClean="0"/>
          </a:p>
          <a:p>
            <a:r>
              <a:rPr lang="es-MX" b="1" dirty="0" smtClean="0"/>
              <a:t>MI: MUY INSATISFECHO</a:t>
            </a:r>
            <a:endParaRPr lang="es-MX" dirty="0" smtClean="0"/>
          </a:p>
          <a:p>
            <a:endParaRPr lang="es-MX" dirty="0"/>
          </a:p>
        </p:txBody>
      </p:sp>
    </p:spTree>
    <p:extLst>
      <p:ext uri="{BB962C8B-B14F-4D97-AF65-F5344CB8AC3E}">
        <p14:creationId xmlns="" xmlns:p14="http://schemas.microsoft.com/office/powerpoint/2010/main" val="4120114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3 CuadroTexto"/>
          <p:cNvSpPr txBox="1"/>
          <p:nvPr/>
        </p:nvSpPr>
        <p:spPr>
          <a:xfrm>
            <a:off x="509451" y="679269"/>
            <a:ext cx="1567543" cy="369332"/>
          </a:xfrm>
          <a:prstGeom prst="rect">
            <a:avLst/>
          </a:prstGeom>
          <a:noFill/>
        </p:spPr>
        <p:txBody>
          <a:bodyPr wrap="square" rtlCol="0">
            <a:spAutoFit/>
          </a:bodyPr>
          <a:lstStyle/>
          <a:p>
            <a:r>
              <a:rPr lang="en-US" b="1" dirty="0" smtClean="0"/>
              <a:t>GRÁFICAS</a:t>
            </a:r>
            <a:endParaRPr lang="es-MX" b="1" dirty="0"/>
          </a:p>
        </p:txBody>
      </p:sp>
      <p:sp>
        <p:nvSpPr>
          <p:cNvPr id="5" name="4 CuadroTexto"/>
          <p:cNvSpPr txBox="1"/>
          <p:nvPr/>
        </p:nvSpPr>
        <p:spPr>
          <a:xfrm>
            <a:off x="692332" y="1097281"/>
            <a:ext cx="10345783" cy="1200329"/>
          </a:xfrm>
          <a:prstGeom prst="rect">
            <a:avLst/>
          </a:prstGeom>
          <a:noFill/>
        </p:spPr>
        <p:txBody>
          <a:bodyPr wrap="square" rtlCol="0">
            <a:spAutoFit/>
          </a:bodyPr>
          <a:lstStyle/>
          <a:p>
            <a:pPr marL="342900" indent="-342900">
              <a:buAutoNum type="arabicPeriod"/>
            </a:pPr>
            <a:r>
              <a:rPr lang="es-MX" b="1" dirty="0" smtClean="0"/>
              <a:t>Calidad </a:t>
            </a:r>
            <a:r>
              <a:rPr lang="es-MX" b="1" dirty="0" smtClean="0"/>
              <a:t>de la atención recibida en las oficinas </a:t>
            </a:r>
            <a:r>
              <a:rPr lang="es-MX" b="1" dirty="0" smtClean="0"/>
              <a:t>administrativas</a:t>
            </a:r>
            <a:endParaRPr lang="es-MX" dirty="0" smtClean="0"/>
          </a:p>
          <a:p>
            <a:pPr marL="342900" indent="-342900"/>
            <a:endParaRPr lang="en-US" dirty="0" smtClean="0"/>
          </a:p>
          <a:p>
            <a:pPr marL="342900" indent="-342900"/>
            <a:endParaRPr lang="es-MX" dirty="0" smtClean="0"/>
          </a:p>
          <a:p>
            <a:endParaRPr lang="es-MX" dirty="0"/>
          </a:p>
        </p:txBody>
      </p:sp>
      <p:graphicFrame>
        <p:nvGraphicFramePr>
          <p:cNvPr id="13" name="12 Gráfico"/>
          <p:cNvGraphicFramePr/>
          <p:nvPr/>
        </p:nvGraphicFramePr>
        <p:xfrm>
          <a:off x="6937284" y="1489167"/>
          <a:ext cx="4714786" cy="2377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13 Tabla"/>
          <p:cNvGraphicFramePr>
            <a:graphicFrameLocks noGrp="1"/>
          </p:cNvGraphicFramePr>
          <p:nvPr/>
        </p:nvGraphicFramePr>
        <p:xfrm>
          <a:off x="712652" y="1593667"/>
          <a:ext cx="5792652" cy="2103120"/>
        </p:xfrm>
        <a:graphic>
          <a:graphicData uri="http://schemas.openxmlformats.org/drawingml/2006/table">
            <a:tbl>
              <a:tblPr/>
              <a:tblGrid>
                <a:gridCol w="1930884"/>
                <a:gridCol w="1930884"/>
                <a:gridCol w="1930884"/>
              </a:tblGrid>
              <a:tr h="358936">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136</a:t>
                      </a:r>
                    </a:p>
                  </a:txBody>
                  <a:tcPr>
                    <a:lnL>
                      <a:noFill/>
                    </a:lnL>
                    <a:lnR>
                      <a:noFill/>
                    </a:lnR>
                    <a:lnT>
                      <a:noFill/>
                    </a:lnT>
                    <a:lnB>
                      <a:noFill/>
                    </a:lnB>
                    <a:solidFill>
                      <a:srgbClr val="FFFFFF"/>
                    </a:solidFill>
                  </a:tcPr>
                </a:tc>
                <a:tc>
                  <a:txBody>
                    <a:bodyPr/>
                    <a:lstStyle/>
                    <a:p>
                      <a:pPr algn="r" fontAlgn="t"/>
                      <a:r>
                        <a:rPr lang="es-MX" b="0" dirty="0">
                          <a:solidFill>
                            <a:srgbClr val="666666"/>
                          </a:solidFill>
                        </a:rPr>
                        <a:t>16%</a:t>
                      </a:r>
                    </a:p>
                  </a:txBody>
                  <a:tcPr>
                    <a:lnL>
                      <a:noFill/>
                    </a:lnL>
                    <a:lnR>
                      <a:noFill/>
                    </a:lnR>
                    <a:lnT>
                      <a:noFill/>
                    </a:lnT>
                    <a:lnB>
                      <a:noFill/>
                    </a:lnB>
                    <a:solidFill>
                      <a:srgbClr val="FFFFFF"/>
                    </a:solidFill>
                  </a:tcPr>
                </a:tc>
              </a:tr>
              <a:tr h="358936">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471</a:t>
                      </a:r>
                    </a:p>
                  </a:txBody>
                  <a:tcPr>
                    <a:lnL>
                      <a:noFill/>
                    </a:lnL>
                    <a:lnR>
                      <a:noFill/>
                    </a:lnR>
                    <a:lnT>
                      <a:noFill/>
                    </a:lnT>
                    <a:lnB>
                      <a:noFill/>
                    </a:lnB>
                    <a:solidFill>
                      <a:srgbClr val="FFFFFF"/>
                    </a:solidFill>
                  </a:tcPr>
                </a:tc>
                <a:tc>
                  <a:txBody>
                    <a:bodyPr/>
                    <a:lstStyle/>
                    <a:p>
                      <a:pPr algn="r" fontAlgn="t"/>
                      <a:r>
                        <a:rPr lang="es-MX" b="0" dirty="0">
                          <a:solidFill>
                            <a:srgbClr val="666666"/>
                          </a:solidFill>
                        </a:rPr>
                        <a:t>55.4%</a:t>
                      </a:r>
                    </a:p>
                  </a:txBody>
                  <a:tcPr>
                    <a:lnL>
                      <a:noFill/>
                    </a:lnL>
                    <a:lnR>
                      <a:noFill/>
                    </a:lnR>
                    <a:lnT>
                      <a:noFill/>
                    </a:lnT>
                    <a:lnB>
                      <a:noFill/>
                    </a:lnB>
                    <a:solidFill>
                      <a:srgbClr val="FFFFFF"/>
                    </a:solidFill>
                  </a:tcPr>
                </a:tc>
              </a:tr>
              <a:tr h="358936">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165</a:t>
                      </a:r>
                    </a:p>
                  </a:txBody>
                  <a:tcPr>
                    <a:lnL>
                      <a:noFill/>
                    </a:lnL>
                    <a:lnR>
                      <a:noFill/>
                    </a:lnR>
                    <a:lnT>
                      <a:noFill/>
                    </a:lnT>
                    <a:lnB>
                      <a:noFill/>
                    </a:lnB>
                    <a:solidFill>
                      <a:srgbClr val="FFFFFF"/>
                    </a:solidFill>
                  </a:tcPr>
                </a:tc>
                <a:tc>
                  <a:txBody>
                    <a:bodyPr/>
                    <a:lstStyle/>
                    <a:p>
                      <a:pPr algn="r" fontAlgn="t"/>
                      <a:r>
                        <a:rPr lang="es-MX" b="0" dirty="0">
                          <a:solidFill>
                            <a:srgbClr val="666666"/>
                          </a:solidFill>
                        </a:rPr>
                        <a:t>19.4%</a:t>
                      </a:r>
                    </a:p>
                  </a:txBody>
                  <a:tcPr>
                    <a:lnL>
                      <a:noFill/>
                    </a:lnL>
                    <a:lnR>
                      <a:noFill/>
                    </a:lnR>
                    <a:lnT>
                      <a:noFill/>
                    </a:lnT>
                    <a:lnB>
                      <a:noFill/>
                    </a:lnB>
                    <a:solidFill>
                      <a:srgbClr val="FFFFFF"/>
                    </a:solidFill>
                  </a:tcPr>
                </a:tc>
              </a:tr>
              <a:tr h="358936">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40</a:t>
                      </a:r>
                    </a:p>
                  </a:txBody>
                  <a:tcPr>
                    <a:lnL>
                      <a:noFill/>
                    </a:lnL>
                    <a:lnR>
                      <a:noFill/>
                    </a:lnR>
                    <a:lnT>
                      <a:noFill/>
                    </a:lnT>
                    <a:lnB>
                      <a:noFill/>
                    </a:lnB>
                    <a:solidFill>
                      <a:srgbClr val="FFFFFF"/>
                    </a:solidFill>
                  </a:tcPr>
                </a:tc>
                <a:tc>
                  <a:txBody>
                    <a:bodyPr/>
                    <a:lstStyle/>
                    <a:p>
                      <a:pPr algn="r" fontAlgn="t"/>
                      <a:r>
                        <a:rPr lang="es-MX" b="0" dirty="0">
                          <a:solidFill>
                            <a:srgbClr val="666666"/>
                          </a:solidFill>
                        </a:rPr>
                        <a:t>4.7%</a:t>
                      </a:r>
                    </a:p>
                  </a:txBody>
                  <a:tcPr>
                    <a:lnL>
                      <a:noFill/>
                    </a:lnL>
                    <a:lnR>
                      <a:noFill/>
                    </a:lnR>
                    <a:lnT>
                      <a:noFill/>
                    </a:lnT>
                    <a:lnB>
                      <a:noFill/>
                    </a:lnB>
                    <a:solidFill>
                      <a:srgbClr val="FFFFFF"/>
                    </a:solidFill>
                  </a:tcPr>
                </a:tc>
              </a:tr>
              <a:tr h="536749">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38</a:t>
                      </a:r>
                    </a:p>
                  </a:txBody>
                  <a:tcPr>
                    <a:lnL>
                      <a:noFill/>
                    </a:lnL>
                    <a:lnR>
                      <a:noFill/>
                    </a:lnR>
                    <a:lnT>
                      <a:noFill/>
                    </a:lnT>
                    <a:lnB>
                      <a:noFill/>
                    </a:lnB>
                    <a:solidFill>
                      <a:srgbClr val="FFFFFF"/>
                    </a:solidFill>
                  </a:tcPr>
                </a:tc>
                <a:tc>
                  <a:txBody>
                    <a:bodyPr/>
                    <a:lstStyle/>
                    <a:p>
                      <a:pPr algn="r" fontAlgn="t"/>
                      <a:r>
                        <a:rPr lang="es-MX" b="0" dirty="0">
                          <a:solidFill>
                            <a:srgbClr val="666666"/>
                          </a:solidFill>
                        </a:rPr>
                        <a:t>4.5%</a:t>
                      </a:r>
                    </a:p>
                  </a:txBody>
                  <a:tcPr>
                    <a:lnL>
                      <a:noFill/>
                    </a:lnL>
                    <a:lnR>
                      <a:noFill/>
                    </a:lnR>
                    <a:lnT>
                      <a:noFill/>
                    </a:lnT>
                    <a:lnB>
                      <a:noFill/>
                    </a:lnB>
                    <a:solidFill>
                      <a:srgbClr val="FFFFFF"/>
                    </a:solidFill>
                  </a:tcPr>
                </a:tc>
              </a:tr>
            </a:tbl>
          </a:graphicData>
        </a:graphic>
      </p:graphicFrame>
      <p:sp>
        <p:nvSpPr>
          <p:cNvPr id="15" name="14 CuadroTexto"/>
          <p:cNvSpPr txBox="1"/>
          <p:nvPr/>
        </p:nvSpPr>
        <p:spPr>
          <a:xfrm>
            <a:off x="757645" y="3827417"/>
            <a:ext cx="6413863" cy="1200329"/>
          </a:xfrm>
          <a:prstGeom prst="rect">
            <a:avLst/>
          </a:prstGeom>
          <a:noFill/>
        </p:spPr>
        <p:txBody>
          <a:bodyPr wrap="square" rtlCol="0">
            <a:spAutoFit/>
          </a:bodyPr>
          <a:lstStyle/>
          <a:p>
            <a:r>
              <a:rPr lang="es-MX" b="1" dirty="0" smtClean="0"/>
              <a:t>2. Calidad de la atención en las coordinaciones </a:t>
            </a:r>
            <a:r>
              <a:rPr lang="es-MX" b="1" dirty="0" smtClean="0"/>
              <a:t>académicas</a:t>
            </a:r>
          </a:p>
          <a:p>
            <a:endParaRPr lang="en-US" b="1" dirty="0" smtClean="0"/>
          </a:p>
          <a:p>
            <a:endParaRPr lang="es-MX" b="1" dirty="0" smtClean="0"/>
          </a:p>
          <a:p>
            <a:endParaRPr lang="es-MX" dirty="0"/>
          </a:p>
        </p:txBody>
      </p:sp>
      <p:graphicFrame>
        <p:nvGraphicFramePr>
          <p:cNvPr id="16" name="15 Tabla"/>
          <p:cNvGraphicFramePr>
            <a:graphicFrameLocks noGrp="1"/>
          </p:cNvGraphicFramePr>
          <p:nvPr/>
        </p:nvGraphicFramePr>
        <p:xfrm>
          <a:off x="516709" y="4460965"/>
          <a:ext cx="6066972" cy="1828800"/>
        </p:xfrm>
        <a:graphic>
          <a:graphicData uri="http://schemas.openxmlformats.org/drawingml/2006/table">
            <a:tbl>
              <a:tblPr/>
              <a:tblGrid>
                <a:gridCol w="2022324"/>
                <a:gridCol w="2022324"/>
                <a:gridCol w="2022324"/>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165</a:t>
                      </a:r>
                    </a:p>
                  </a:txBody>
                  <a:tcPr>
                    <a:lnL>
                      <a:noFill/>
                    </a:lnL>
                    <a:lnR>
                      <a:noFill/>
                    </a:lnR>
                    <a:lnT>
                      <a:noFill/>
                    </a:lnT>
                    <a:lnB>
                      <a:noFill/>
                    </a:lnB>
                    <a:solidFill>
                      <a:srgbClr val="FFFFFF"/>
                    </a:solidFill>
                  </a:tcPr>
                </a:tc>
                <a:tc>
                  <a:txBody>
                    <a:bodyPr/>
                    <a:lstStyle/>
                    <a:p>
                      <a:pPr algn="r" fontAlgn="t"/>
                      <a:r>
                        <a:rPr lang="es-MX" b="0" dirty="0">
                          <a:solidFill>
                            <a:srgbClr val="666666"/>
                          </a:solidFill>
                        </a:rPr>
                        <a:t>19.4%</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425</a:t>
                      </a:r>
                    </a:p>
                  </a:txBody>
                  <a:tcPr>
                    <a:lnL>
                      <a:noFill/>
                    </a:lnL>
                    <a:lnR>
                      <a:noFill/>
                    </a:lnR>
                    <a:lnT>
                      <a:noFill/>
                    </a:lnT>
                    <a:lnB>
                      <a:noFill/>
                    </a:lnB>
                    <a:solidFill>
                      <a:srgbClr val="FFFFFF"/>
                    </a:solidFill>
                  </a:tcPr>
                </a:tc>
                <a:tc>
                  <a:txBody>
                    <a:bodyPr/>
                    <a:lstStyle/>
                    <a:p>
                      <a:pPr algn="r" fontAlgn="t"/>
                      <a:r>
                        <a:rPr lang="es-MX" b="0" dirty="0">
                          <a:solidFill>
                            <a:srgbClr val="666666"/>
                          </a:solidFill>
                        </a:rPr>
                        <a:t>50%</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157</a:t>
                      </a:r>
                    </a:p>
                  </a:txBody>
                  <a:tcPr>
                    <a:lnL>
                      <a:noFill/>
                    </a:lnL>
                    <a:lnR>
                      <a:noFill/>
                    </a:lnR>
                    <a:lnT>
                      <a:noFill/>
                    </a:lnT>
                    <a:lnB>
                      <a:noFill/>
                    </a:lnB>
                    <a:solidFill>
                      <a:srgbClr val="FFFFFF"/>
                    </a:solidFill>
                  </a:tcPr>
                </a:tc>
                <a:tc>
                  <a:txBody>
                    <a:bodyPr/>
                    <a:lstStyle/>
                    <a:p>
                      <a:pPr algn="r" fontAlgn="t"/>
                      <a:r>
                        <a:rPr lang="es-MX" b="0" dirty="0">
                          <a:solidFill>
                            <a:srgbClr val="666666"/>
                          </a:solidFill>
                        </a:rPr>
                        <a:t>18.5%</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53</a:t>
                      </a:r>
                    </a:p>
                  </a:txBody>
                  <a:tcPr>
                    <a:lnL>
                      <a:noFill/>
                    </a:lnL>
                    <a:lnR>
                      <a:noFill/>
                    </a:lnR>
                    <a:lnT>
                      <a:noFill/>
                    </a:lnT>
                    <a:lnB>
                      <a:noFill/>
                    </a:lnB>
                    <a:solidFill>
                      <a:srgbClr val="FFFFFF"/>
                    </a:solidFill>
                  </a:tcPr>
                </a:tc>
                <a:tc>
                  <a:txBody>
                    <a:bodyPr/>
                    <a:lstStyle/>
                    <a:p>
                      <a:pPr algn="r" fontAlgn="t"/>
                      <a:r>
                        <a:rPr lang="es-MX" b="0" dirty="0">
                          <a:solidFill>
                            <a:srgbClr val="666666"/>
                          </a:solidFill>
                        </a:rPr>
                        <a:t>6.2%</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50</a:t>
                      </a:r>
                    </a:p>
                  </a:txBody>
                  <a:tcPr>
                    <a:lnL>
                      <a:noFill/>
                    </a:lnL>
                    <a:lnR>
                      <a:noFill/>
                    </a:lnR>
                    <a:lnT>
                      <a:noFill/>
                    </a:lnT>
                    <a:lnB>
                      <a:noFill/>
                    </a:lnB>
                    <a:solidFill>
                      <a:srgbClr val="FFFFFF"/>
                    </a:solidFill>
                  </a:tcPr>
                </a:tc>
                <a:tc>
                  <a:txBody>
                    <a:bodyPr/>
                    <a:lstStyle/>
                    <a:p>
                      <a:pPr algn="r" fontAlgn="t"/>
                      <a:r>
                        <a:rPr lang="es-MX" b="0" dirty="0">
                          <a:solidFill>
                            <a:srgbClr val="666666"/>
                          </a:solidFill>
                        </a:rPr>
                        <a:t>5.9%</a:t>
                      </a:r>
                    </a:p>
                  </a:txBody>
                  <a:tcPr>
                    <a:lnL>
                      <a:noFill/>
                    </a:lnL>
                    <a:lnR>
                      <a:noFill/>
                    </a:lnR>
                    <a:lnT>
                      <a:noFill/>
                    </a:lnT>
                    <a:lnB>
                      <a:noFill/>
                    </a:lnB>
                    <a:solidFill>
                      <a:srgbClr val="FFFFFF"/>
                    </a:solidFill>
                  </a:tcPr>
                </a:tc>
              </a:tr>
            </a:tbl>
          </a:graphicData>
        </a:graphic>
      </p:graphicFrame>
      <p:graphicFrame>
        <p:nvGraphicFramePr>
          <p:cNvPr id="18" name="17 Gráfico"/>
          <p:cNvGraphicFramePr/>
          <p:nvPr/>
        </p:nvGraphicFramePr>
        <p:xfrm>
          <a:off x="6985182" y="4201887"/>
          <a:ext cx="4714786" cy="2377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1385467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418012" y="574766"/>
            <a:ext cx="6884126" cy="646331"/>
          </a:xfrm>
          <a:prstGeom prst="rect">
            <a:avLst/>
          </a:prstGeom>
          <a:noFill/>
        </p:spPr>
        <p:txBody>
          <a:bodyPr wrap="square" rtlCol="0">
            <a:spAutoFit/>
          </a:bodyPr>
          <a:lstStyle/>
          <a:p>
            <a:r>
              <a:rPr lang="es-MX" b="1" dirty="0" smtClean="0"/>
              <a:t>3. Calidad de la atención en las decanaturas</a:t>
            </a:r>
          </a:p>
          <a:p>
            <a:endParaRPr lang="es-MX" dirty="0"/>
          </a:p>
        </p:txBody>
      </p:sp>
      <p:graphicFrame>
        <p:nvGraphicFramePr>
          <p:cNvPr id="9" name="8 Tabla"/>
          <p:cNvGraphicFramePr>
            <a:graphicFrameLocks noGrp="1"/>
          </p:cNvGraphicFramePr>
          <p:nvPr/>
        </p:nvGraphicFramePr>
        <p:xfrm>
          <a:off x="412206" y="927465"/>
          <a:ext cx="5178696" cy="2651760"/>
        </p:xfrm>
        <a:graphic>
          <a:graphicData uri="http://schemas.openxmlformats.org/drawingml/2006/table">
            <a:tbl>
              <a:tblPr/>
              <a:tblGrid>
                <a:gridCol w="1726232"/>
                <a:gridCol w="1726232"/>
                <a:gridCol w="1726232"/>
              </a:tblGrid>
              <a:tr h="595936">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102</a:t>
                      </a:r>
                    </a:p>
                  </a:txBody>
                  <a:tcPr>
                    <a:lnL>
                      <a:noFill/>
                    </a:lnL>
                    <a:lnR>
                      <a:noFill/>
                    </a:lnR>
                    <a:lnT>
                      <a:noFill/>
                    </a:lnT>
                    <a:lnB>
                      <a:noFill/>
                    </a:lnB>
                    <a:solidFill>
                      <a:srgbClr val="FFFFFF"/>
                    </a:solidFill>
                  </a:tcPr>
                </a:tc>
                <a:tc>
                  <a:txBody>
                    <a:bodyPr/>
                    <a:lstStyle/>
                    <a:p>
                      <a:pPr algn="r" fontAlgn="t"/>
                      <a:r>
                        <a:rPr lang="es-MX" b="0" dirty="0">
                          <a:solidFill>
                            <a:srgbClr val="666666"/>
                          </a:solidFill>
                        </a:rPr>
                        <a:t>12%</a:t>
                      </a:r>
                    </a:p>
                  </a:txBody>
                  <a:tcPr>
                    <a:lnL>
                      <a:noFill/>
                    </a:lnL>
                    <a:lnR>
                      <a:noFill/>
                    </a:lnR>
                    <a:lnT>
                      <a:noFill/>
                    </a:lnT>
                    <a:lnB>
                      <a:noFill/>
                    </a:lnB>
                    <a:solidFill>
                      <a:srgbClr val="FFFFFF"/>
                    </a:solidFill>
                  </a:tcPr>
                </a:tc>
              </a:tr>
              <a:tr h="340535">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463</a:t>
                      </a:r>
                    </a:p>
                  </a:txBody>
                  <a:tcPr>
                    <a:lnL>
                      <a:noFill/>
                    </a:lnL>
                    <a:lnR>
                      <a:noFill/>
                    </a:lnR>
                    <a:lnT>
                      <a:noFill/>
                    </a:lnT>
                    <a:lnB>
                      <a:noFill/>
                    </a:lnB>
                    <a:solidFill>
                      <a:srgbClr val="FFFFFF"/>
                    </a:solidFill>
                  </a:tcPr>
                </a:tc>
                <a:tc>
                  <a:txBody>
                    <a:bodyPr/>
                    <a:lstStyle/>
                    <a:p>
                      <a:pPr algn="r" fontAlgn="t"/>
                      <a:r>
                        <a:rPr lang="es-MX" b="0" dirty="0">
                          <a:solidFill>
                            <a:srgbClr val="666666"/>
                          </a:solidFill>
                        </a:rPr>
                        <a:t>54.5%</a:t>
                      </a:r>
                    </a:p>
                  </a:txBody>
                  <a:tcPr>
                    <a:lnL>
                      <a:noFill/>
                    </a:lnL>
                    <a:lnR>
                      <a:noFill/>
                    </a:lnR>
                    <a:lnT>
                      <a:noFill/>
                    </a:lnT>
                    <a:lnB>
                      <a:noFill/>
                    </a:lnB>
                    <a:solidFill>
                      <a:srgbClr val="FFFFFF"/>
                    </a:solidFill>
                  </a:tcPr>
                </a:tc>
              </a:tr>
              <a:tr h="595936">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182</a:t>
                      </a:r>
                    </a:p>
                  </a:txBody>
                  <a:tcPr>
                    <a:lnL>
                      <a:noFill/>
                    </a:lnL>
                    <a:lnR>
                      <a:noFill/>
                    </a:lnR>
                    <a:lnT>
                      <a:noFill/>
                    </a:lnT>
                    <a:lnB>
                      <a:noFill/>
                    </a:lnB>
                    <a:solidFill>
                      <a:srgbClr val="FFFFFF"/>
                    </a:solidFill>
                  </a:tcPr>
                </a:tc>
                <a:tc>
                  <a:txBody>
                    <a:bodyPr/>
                    <a:lstStyle/>
                    <a:p>
                      <a:pPr algn="r" fontAlgn="t"/>
                      <a:r>
                        <a:rPr lang="es-MX" b="0" dirty="0">
                          <a:solidFill>
                            <a:srgbClr val="666666"/>
                          </a:solidFill>
                        </a:rPr>
                        <a:t>21.4%</a:t>
                      </a:r>
                    </a:p>
                  </a:txBody>
                  <a:tcPr>
                    <a:lnL>
                      <a:noFill/>
                    </a:lnL>
                    <a:lnR>
                      <a:noFill/>
                    </a:lnR>
                    <a:lnT>
                      <a:noFill/>
                    </a:lnT>
                    <a:lnB>
                      <a:noFill/>
                    </a:lnB>
                    <a:solidFill>
                      <a:srgbClr val="FFFFFF"/>
                    </a:solidFill>
                  </a:tcPr>
                </a:tc>
              </a:tr>
              <a:tr h="340535">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58</a:t>
                      </a:r>
                    </a:p>
                  </a:txBody>
                  <a:tcPr>
                    <a:lnL>
                      <a:noFill/>
                    </a:lnL>
                    <a:lnR>
                      <a:noFill/>
                    </a:lnR>
                    <a:lnT>
                      <a:noFill/>
                    </a:lnT>
                    <a:lnB>
                      <a:noFill/>
                    </a:lnB>
                    <a:solidFill>
                      <a:srgbClr val="FFFFFF"/>
                    </a:solidFill>
                  </a:tcPr>
                </a:tc>
                <a:tc>
                  <a:txBody>
                    <a:bodyPr/>
                    <a:lstStyle/>
                    <a:p>
                      <a:pPr algn="r" fontAlgn="t"/>
                      <a:r>
                        <a:rPr lang="es-MX" b="0" dirty="0">
                          <a:solidFill>
                            <a:srgbClr val="666666"/>
                          </a:solidFill>
                        </a:rPr>
                        <a:t>6.8%</a:t>
                      </a:r>
                    </a:p>
                  </a:txBody>
                  <a:tcPr>
                    <a:lnL>
                      <a:noFill/>
                    </a:lnL>
                    <a:lnR>
                      <a:noFill/>
                    </a:lnR>
                    <a:lnT>
                      <a:noFill/>
                    </a:lnT>
                    <a:lnB>
                      <a:noFill/>
                    </a:lnB>
                    <a:solidFill>
                      <a:srgbClr val="FFFFFF"/>
                    </a:solidFill>
                  </a:tcPr>
                </a:tc>
              </a:tr>
              <a:tr h="595936">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45</a:t>
                      </a:r>
                    </a:p>
                  </a:txBody>
                  <a:tcPr>
                    <a:lnL>
                      <a:noFill/>
                    </a:lnL>
                    <a:lnR>
                      <a:noFill/>
                    </a:lnR>
                    <a:lnT>
                      <a:noFill/>
                    </a:lnT>
                    <a:lnB>
                      <a:noFill/>
                    </a:lnB>
                    <a:solidFill>
                      <a:srgbClr val="FFFFFF"/>
                    </a:solidFill>
                  </a:tcPr>
                </a:tc>
                <a:tc>
                  <a:txBody>
                    <a:bodyPr/>
                    <a:lstStyle/>
                    <a:p>
                      <a:pPr algn="r" fontAlgn="t"/>
                      <a:r>
                        <a:rPr lang="es-MX" b="0" dirty="0">
                          <a:solidFill>
                            <a:srgbClr val="666666"/>
                          </a:solidFill>
                        </a:rPr>
                        <a:t>5.3%</a:t>
                      </a:r>
                    </a:p>
                  </a:txBody>
                  <a:tcPr>
                    <a:lnL>
                      <a:noFill/>
                    </a:lnL>
                    <a:lnR>
                      <a:noFill/>
                    </a:lnR>
                    <a:lnT>
                      <a:noFill/>
                    </a:lnT>
                    <a:lnB>
                      <a:noFill/>
                    </a:lnB>
                    <a:solidFill>
                      <a:srgbClr val="FFFFFF"/>
                    </a:solidFill>
                  </a:tcPr>
                </a:tc>
              </a:tr>
            </a:tbl>
          </a:graphicData>
        </a:graphic>
      </p:graphicFrame>
      <p:sp>
        <p:nvSpPr>
          <p:cNvPr id="10" name="9 Rectángulo"/>
          <p:cNvSpPr/>
          <p:nvPr/>
        </p:nvSpPr>
        <p:spPr>
          <a:xfrm>
            <a:off x="383178" y="3576099"/>
            <a:ext cx="7963988" cy="369332"/>
          </a:xfrm>
          <a:prstGeom prst="rect">
            <a:avLst/>
          </a:prstGeom>
        </p:spPr>
        <p:txBody>
          <a:bodyPr wrap="square">
            <a:spAutoFit/>
          </a:bodyPr>
          <a:lstStyle/>
          <a:p>
            <a:r>
              <a:rPr lang="es-MX" b="1" dirty="0" smtClean="0"/>
              <a:t>4. Calidad de la información suministrada en oficinas administrativas</a:t>
            </a:r>
            <a:endParaRPr lang="es-MX" b="1" dirty="0"/>
          </a:p>
        </p:txBody>
      </p:sp>
      <p:graphicFrame>
        <p:nvGraphicFramePr>
          <p:cNvPr id="11" name="10 Tabla"/>
          <p:cNvGraphicFramePr>
            <a:graphicFrameLocks noGrp="1"/>
          </p:cNvGraphicFramePr>
          <p:nvPr/>
        </p:nvGraphicFramePr>
        <p:xfrm>
          <a:off x="307705" y="3918856"/>
          <a:ext cx="5296260" cy="2651760"/>
        </p:xfrm>
        <a:graphic>
          <a:graphicData uri="http://schemas.openxmlformats.org/drawingml/2006/table">
            <a:tbl>
              <a:tblPr/>
              <a:tblGrid>
                <a:gridCol w="1765420"/>
                <a:gridCol w="1765420"/>
                <a:gridCol w="1765420"/>
              </a:tblGrid>
              <a:tr h="592784">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131</a:t>
                      </a:r>
                    </a:p>
                  </a:txBody>
                  <a:tcPr>
                    <a:lnL>
                      <a:noFill/>
                    </a:lnL>
                    <a:lnR>
                      <a:noFill/>
                    </a:lnR>
                    <a:lnT>
                      <a:noFill/>
                    </a:lnT>
                    <a:lnB>
                      <a:noFill/>
                    </a:lnB>
                    <a:solidFill>
                      <a:srgbClr val="FFFFFF"/>
                    </a:solidFill>
                  </a:tcPr>
                </a:tc>
                <a:tc>
                  <a:txBody>
                    <a:bodyPr/>
                    <a:lstStyle/>
                    <a:p>
                      <a:pPr algn="r" fontAlgn="t"/>
                      <a:r>
                        <a:rPr lang="es-MX" b="0" dirty="0">
                          <a:solidFill>
                            <a:srgbClr val="666666"/>
                          </a:solidFill>
                        </a:rPr>
                        <a:t>15.4%</a:t>
                      </a:r>
                    </a:p>
                  </a:txBody>
                  <a:tcPr>
                    <a:lnL>
                      <a:noFill/>
                    </a:lnL>
                    <a:lnR>
                      <a:noFill/>
                    </a:lnR>
                    <a:lnT>
                      <a:noFill/>
                    </a:lnT>
                    <a:lnB>
                      <a:noFill/>
                    </a:lnB>
                    <a:solidFill>
                      <a:srgbClr val="FFFFFF"/>
                    </a:solidFill>
                  </a:tcPr>
                </a:tc>
              </a:tr>
              <a:tr h="338733">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437</a:t>
                      </a:r>
                    </a:p>
                  </a:txBody>
                  <a:tcPr>
                    <a:lnL>
                      <a:noFill/>
                    </a:lnL>
                    <a:lnR>
                      <a:noFill/>
                    </a:lnR>
                    <a:lnT>
                      <a:noFill/>
                    </a:lnT>
                    <a:lnB>
                      <a:noFill/>
                    </a:lnB>
                    <a:solidFill>
                      <a:srgbClr val="FFFFFF"/>
                    </a:solidFill>
                  </a:tcPr>
                </a:tc>
                <a:tc>
                  <a:txBody>
                    <a:bodyPr/>
                    <a:lstStyle/>
                    <a:p>
                      <a:pPr algn="r" fontAlgn="t"/>
                      <a:r>
                        <a:rPr lang="es-MX" b="0" dirty="0">
                          <a:solidFill>
                            <a:srgbClr val="666666"/>
                          </a:solidFill>
                        </a:rPr>
                        <a:t>51.4%</a:t>
                      </a:r>
                    </a:p>
                  </a:txBody>
                  <a:tcPr>
                    <a:lnL>
                      <a:noFill/>
                    </a:lnL>
                    <a:lnR>
                      <a:noFill/>
                    </a:lnR>
                    <a:lnT>
                      <a:noFill/>
                    </a:lnT>
                    <a:lnB>
                      <a:noFill/>
                    </a:lnB>
                    <a:solidFill>
                      <a:srgbClr val="FFFFFF"/>
                    </a:solidFill>
                  </a:tcPr>
                </a:tc>
              </a:tr>
              <a:tr h="592784">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194</a:t>
                      </a:r>
                    </a:p>
                  </a:txBody>
                  <a:tcPr>
                    <a:lnL>
                      <a:noFill/>
                    </a:lnL>
                    <a:lnR>
                      <a:noFill/>
                    </a:lnR>
                    <a:lnT>
                      <a:noFill/>
                    </a:lnT>
                    <a:lnB>
                      <a:noFill/>
                    </a:lnB>
                    <a:solidFill>
                      <a:srgbClr val="FFFFFF"/>
                    </a:solidFill>
                  </a:tcPr>
                </a:tc>
                <a:tc>
                  <a:txBody>
                    <a:bodyPr/>
                    <a:lstStyle/>
                    <a:p>
                      <a:pPr algn="r" fontAlgn="t"/>
                      <a:r>
                        <a:rPr lang="es-MX" b="0" dirty="0">
                          <a:solidFill>
                            <a:srgbClr val="666666"/>
                          </a:solidFill>
                        </a:rPr>
                        <a:t>22.8%</a:t>
                      </a:r>
                    </a:p>
                  </a:txBody>
                  <a:tcPr>
                    <a:lnL>
                      <a:noFill/>
                    </a:lnL>
                    <a:lnR>
                      <a:noFill/>
                    </a:lnR>
                    <a:lnT>
                      <a:noFill/>
                    </a:lnT>
                    <a:lnB>
                      <a:noFill/>
                    </a:lnB>
                    <a:solidFill>
                      <a:srgbClr val="FFFFFF"/>
                    </a:solidFill>
                  </a:tcPr>
                </a:tc>
              </a:tr>
              <a:tr h="338733">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46</a:t>
                      </a:r>
                    </a:p>
                  </a:txBody>
                  <a:tcPr>
                    <a:lnL>
                      <a:noFill/>
                    </a:lnL>
                    <a:lnR>
                      <a:noFill/>
                    </a:lnR>
                    <a:lnT>
                      <a:noFill/>
                    </a:lnT>
                    <a:lnB>
                      <a:noFill/>
                    </a:lnB>
                    <a:solidFill>
                      <a:srgbClr val="FFFFFF"/>
                    </a:solidFill>
                  </a:tcPr>
                </a:tc>
                <a:tc>
                  <a:txBody>
                    <a:bodyPr/>
                    <a:lstStyle/>
                    <a:p>
                      <a:pPr algn="r" fontAlgn="t"/>
                      <a:r>
                        <a:rPr lang="es-MX" b="0" dirty="0">
                          <a:solidFill>
                            <a:srgbClr val="666666"/>
                          </a:solidFill>
                        </a:rPr>
                        <a:t>5.4%</a:t>
                      </a:r>
                    </a:p>
                  </a:txBody>
                  <a:tcPr>
                    <a:lnL>
                      <a:noFill/>
                    </a:lnL>
                    <a:lnR>
                      <a:noFill/>
                    </a:lnR>
                    <a:lnT>
                      <a:noFill/>
                    </a:lnT>
                    <a:lnB>
                      <a:noFill/>
                    </a:lnB>
                    <a:solidFill>
                      <a:srgbClr val="FFFFFF"/>
                    </a:solidFill>
                  </a:tcPr>
                </a:tc>
              </a:tr>
              <a:tr h="592784">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42</a:t>
                      </a:r>
                    </a:p>
                  </a:txBody>
                  <a:tcPr>
                    <a:lnL>
                      <a:noFill/>
                    </a:lnL>
                    <a:lnR>
                      <a:noFill/>
                    </a:lnR>
                    <a:lnT>
                      <a:noFill/>
                    </a:lnT>
                    <a:lnB>
                      <a:noFill/>
                    </a:lnB>
                    <a:solidFill>
                      <a:srgbClr val="FFFFFF"/>
                    </a:solidFill>
                  </a:tcPr>
                </a:tc>
                <a:tc>
                  <a:txBody>
                    <a:bodyPr/>
                    <a:lstStyle/>
                    <a:p>
                      <a:pPr algn="r" fontAlgn="t"/>
                      <a:r>
                        <a:rPr lang="es-MX" b="0" dirty="0">
                          <a:solidFill>
                            <a:srgbClr val="666666"/>
                          </a:solidFill>
                        </a:rPr>
                        <a:t>4.9%</a:t>
                      </a:r>
                    </a:p>
                  </a:txBody>
                  <a:tcPr>
                    <a:lnL>
                      <a:noFill/>
                    </a:lnL>
                    <a:lnR>
                      <a:noFill/>
                    </a:lnR>
                    <a:lnT>
                      <a:noFill/>
                    </a:lnT>
                    <a:lnB>
                      <a:noFill/>
                    </a:lnB>
                    <a:solidFill>
                      <a:srgbClr val="FFFFFF"/>
                    </a:solidFill>
                  </a:tcPr>
                </a:tc>
              </a:tr>
            </a:tbl>
          </a:graphicData>
        </a:graphic>
      </p:graphicFrame>
      <p:graphicFrame>
        <p:nvGraphicFramePr>
          <p:cNvPr id="12" name="11 Gráfico"/>
          <p:cNvGraphicFramePr/>
          <p:nvPr/>
        </p:nvGraphicFramePr>
        <p:xfrm>
          <a:off x="6519274" y="992778"/>
          <a:ext cx="4714786" cy="2377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12 Gráfico"/>
          <p:cNvGraphicFramePr/>
          <p:nvPr/>
        </p:nvGraphicFramePr>
        <p:xfrm>
          <a:off x="6580232" y="4123510"/>
          <a:ext cx="4714786" cy="2377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3883332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p:cNvSpPr/>
          <p:nvPr/>
        </p:nvSpPr>
        <p:spPr>
          <a:xfrm>
            <a:off x="226423" y="545515"/>
            <a:ext cx="8447314" cy="369332"/>
          </a:xfrm>
          <a:prstGeom prst="rect">
            <a:avLst/>
          </a:prstGeom>
        </p:spPr>
        <p:txBody>
          <a:bodyPr wrap="square">
            <a:spAutoFit/>
          </a:bodyPr>
          <a:lstStyle/>
          <a:p>
            <a:r>
              <a:rPr lang="es-MX" b="1" dirty="0" smtClean="0"/>
              <a:t>5. Calidad de la información suministrada en las coordinaciones académicas</a:t>
            </a:r>
            <a:endParaRPr lang="es-MX" b="1" dirty="0"/>
          </a:p>
        </p:txBody>
      </p:sp>
      <p:graphicFrame>
        <p:nvGraphicFramePr>
          <p:cNvPr id="12" name="11 Tabla"/>
          <p:cNvGraphicFramePr>
            <a:graphicFrameLocks noGrp="1"/>
          </p:cNvGraphicFramePr>
          <p:nvPr/>
        </p:nvGraphicFramePr>
        <p:xfrm>
          <a:off x="464459" y="796836"/>
          <a:ext cx="5479140" cy="2673866"/>
        </p:xfrm>
        <a:graphic>
          <a:graphicData uri="http://schemas.openxmlformats.org/drawingml/2006/table">
            <a:tbl>
              <a:tblPr/>
              <a:tblGrid>
                <a:gridCol w="1826380"/>
                <a:gridCol w="1826380"/>
                <a:gridCol w="1826380"/>
              </a:tblGrid>
              <a:tr h="369779">
                <a:tc>
                  <a:txBody>
                    <a:bodyPr/>
                    <a:lstStyle/>
                    <a:p>
                      <a:pPr algn="r" fontAlgn="t"/>
                      <a:endParaRPr lang="es-MX" dirty="0" smtClean="0">
                        <a:solidFill>
                          <a:srgbClr val="000000"/>
                        </a:solidFill>
                      </a:endParaRPr>
                    </a:p>
                    <a:p>
                      <a:pPr algn="r" fontAlgn="t"/>
                      <a:r>
                        <a:rPr lang="es-MX" dirty="0" smtClean="0">
                          <a:solidFill>
                            <a:srgbClr val="000000"/>
                          </a:solidFill>
                        </a:rPr>
                        <a:t>MUY </a:t>
                      </a:r>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endParaRPr lang="es-MX" b="1" dirty="0" smtClean="0">
                        <a:solidFill>
                          <a:srgbClr val="000000"/>
                        </a:solidFill>
                      </a:endParaRPr>
                    </a:p>
                    <a:p>
                      <a:pPr algn="r" fontAlgn="t"/>
                      <a:r>
                        <a:rPr lang="es-MX" b="1" dirty="0" smtClean="0">
                          <a:solidFill>
                            <a:srgbClr val="000000"/>
                          </a:solidFill>
                        </a:rPr>
                        <a:t>134</a:t>
                      </a:r>
                      <a:endParaRPr lang="es-MX" b="1" dirty="0">
                        <a:solidFill>
                          <a:srgbClr val="000000"/>
                        </a:solidFill>
                      </a:endParaRPr>
                    </a:p>
                  </a:txBody>
                  <a:tcPr>
                    <a:lnL>
                      <a:noFill/>
                    </a:lnL>
                    <a:lnR>
                      <a:noFill/>
                    </a:lnR>
                    <a:lnT>
                      <a:noFill/>
                    </a:lnT>
                    <a:lnB>
                      <a:noFill/>
                    </a:lnB>
                    <a:solidFill>
                      <a:srgbClr val="FFFFFF"/>
                    </a:solidFill>
                  </a:tcPr>
                </a:tc>
                <a:tc>
                  <a:txBody>
                    <a:bodyPr/>
                    <a:lstStyle/>
                    <a:p>
                      <a:pPr algn="r" fontAlgn="t"/>
                      <a:endParaRPr lang="es-MX" b="0" dirty="0" smtClean="0">
                        <a:solidFill>
                          <a:srgbClr val="666666"/>
                        </a:solidFill>
                      </a:endParaRPr>
                    </a:p>
                    <a:p>
                      <a:pPr algn="r" fontAlgn="t"/>
                      <a:r>
                        <a:rPr lang="es-MX" b="0" dirty="0" smtClean="0">
                          <a:solidFill>
                            <a:srgbClr val="666666"/>
                          </a:solidFill>
                        </a:rPr>
                        <a:t>15.8</a:t>
                      </a:r>
                      <a:r>
                        <a:rPr lang="es-MX" b="0" dirty="0">
                          <a:solidFill>
                            <a:srgbClr val="666666"/>
                          </a:solidFill>
                        </a:rPr>
                        <a:t>%</a:t>
                      </a:r>
                    </a:p>
                  </a:txBody>
                  <a:tcPr>
                    <a:lnL>
                      <a:noFill/>
                    </a:lnL>
                    <a:lnR>
                      <a:noFill/>
                    </a:lnR>
                    <a:lnT>
                      <a:noFill/>
                    </a:lnT>
                    <a:lnB>
                      <a:noFill/>
                    </a:lnB>
                    <a:solidFill>
                      <a:srgbClr val="FFFFFF"/>
                    </a:solidFill>
                  </a:tcPr>
                </a:tc>
              </a:tr>
              <a:tr h="369779">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427</a:t>
                      </a:r>
                    </a:p>
                  </a:txBody>
                  <a:tcPr>
                    <a:lnL>
                      <a:noFill/>
                    </a:lnL>
                    <a:lnR>
                      <a:noFill/>
                    </a:lnR>
                    <a:lnT>
                      <a:noFill/>
                    </a:lnT>
                    <a:lnB>
                      <a:noFill/>
                    </a:lnB>
                    <a:solidFill>
                      <a:srgbClr val="FFFFFF"/>
                    </a:solidFill>
                  </a:tcPr>
                </a:tc>
                <a:tc>
                  <a:txBody>
                    <a:bodyPr/>
                    <a:lstStyle/>
                    <a:p>
                      <a:pPr algn="r" fontAlgn="t"/>
                      <a:r>
                        <a:rPr lang="es-MX" b="0" dirty="0">
                          <a:solidFill>
                            <a:srgbClr val="666666"/>
                          </a:solidFill>
                        </a:rPr>
                        <a:t>50.2%</a:t>
                      </a:r>
                    </a:p>
                  </a:txBody>
                  <a:tcPr>
                    <a:lnL>
                      <a:noFill/>
                    </a:lnL>
                    <a:lnR>
                      <a:noFill/>
                    </a:lnR>
                    <a:lnT>
                      <a:noFill/>
                    </a:lnT>
                    <a:lnB>
                      <a:noFill/>
                    </a:lnB>
                    <a:solidFill>
                      <a:srgbClr val="FFFFFF"/>
                    </a:solidFill>
                  </a:tcPr>
                </a:tc>
              </a:tr>
              <a:tr h="647114">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190</a:t>
                      </a:r>
                    </a:p>
                  </a:txBody>
                  <a:tcPr>
                    <a:lnL>
                      <a:noFill/>
                    </a:lnL>
                    <a:lnR>
                      <a:noFill/>
                    </a:lnR>
                    <a:lnT>
                      <a:noFill/>
                    </a:lnT>
                    <a:lnB>
                      <a:noFill/>
                    </a:lnB>
                    <a:solidFill>
                      <a:srgbClr val="FFFFFF"/>
                    </a:solidFill>
                  </a:tcPr>
                </a:tc>
                <a:tc>
                  <a:txBody>
                    <a:bodyPr/>
                    <a:lstStyle/>
                    <a:p>
                      <a:pPr algn="r" fontAlgn="t"/>
                      <a:r>
                        <a:rPr lang="es-MX" b="0" dirty="0">
                          <a:solidFill>
                            <a:srgbClr val="666666"/>
                          </a:solidFill>
                        </a:rPr>
                        <a:t>22.4%</a:t>
                      </a:r>
                    </a:p>
                  </a:txBody>
                  <a:tcPr>
                    <a:lnL>
                      <a:noFill/>
                    </a:lnL>
                    <a:lnR>
                      <a:noFill/>
                    </a:lnR>
                    <a:lnT>
                      <a:noFill/>
                    </a:lnT>
                    <a:lnB>
                      <a:noFill/>
                    </a:lnB>
                    <a:solidFill>
                      <a:srgbClr val="FFFFFF"/>
                    </a:solidFill>
                  </a:tcPr>
                </a:tc>
              </a:tr>
              <a:tr h="369779">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40</a:t>
                      </a:r>
                    </a:p>
                  </a:txBody>
                  <a:tcPr>
                    <a:lnL>
                      <a:noFill/>
                    </a:lnL>
                    <a:lnR>
                      <a:noFill/>
                    </a:lnR>
                    <a:lnT>
                      <a:noFill/>
                    </a:lnT>
                    <a:lnB>
                      <a:noFill/>
                    </a:lnB>
                    <a:solidFill>
                      <a:srgbClr val="FFFFFF"/>
                    </a:solidFill>
                  </a:tcPr>
                </a:tc>
                <a:tc>
                  <a:txBody>
                    <a:bodyPr/>
                    <a:lstStyle/>
                    <a:p>
                      <a:pPr algn="r" fontAlgn="t"/>
                      <a:r>
                        <a:rPr lang="es-MX" b="0" dirty="0">
                          <a:solidFill>
                            <a:srgbClr val="666666"/>
                          </a:solidFill>
                        </a:rPr>
                        <a:t>4.7%</a:t>
                      </a:r>
                    </a:p>
                  </a:txBody>
                  <a:tcPr>
                    <a:lnL>
                      <a:noFill/>
                    </a:lnL>
                    <a:lnR>
                      <a:noFill/>
                    </a:lnR>
                    <a:lnT>
                      <a:noFill/>
                    </a:lnT>
                    <a:lnB>
                      <a:noFill/>
                    </a:lnB>
                    <a:solidFill>
                      <a:srgbClr val="FFFFFF"/>
                    </a:solidFill>
                  </a:tcPr>
                </a:tc>
              </a:tr>
              <a:tr h="647114">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59</a:t>
                      </a:r>
                    </a:p>
                  </a:txBody>
                  <a:tcPr>
                    <a:lnL>
                      <a:noFill/>
                    </a:lnL>
                    <a:lnR>
                      <a:noFill/>
                    </a:lnR>
                    <a:lnT>
                      <a:noFill/>
                    </a:lnT>
                    <a:lnB>
                      <a:noFill/>
                    </a:lnB>
                    <a:solidFill>
                      <a:srgbClr val="FFFFFF"/>
                    </a:solidFill>
                  </a:tcPr>
                </a:tc>
                <a:tc>
                  <a:txBody>
                    <a:bodyPr/>
                    <a:lstStyle/>
                    <a:p>
                      <a:pPr algn="r" fontAlgn="t"/>
                      <a:r>
                        <a:rPr lang="es-MX" b="0" dirty="0">
                          <a:solidFill>
                            <a:srgbClr val="666666"/>
                          </a:solidFill>
                        </a:rPr>
                        <a:t>6.9%</a:t>
                      </a:r>
                    </a:p>
                  </a:txBody>
                  <a:tcPr>
                    <a:lnL>
                      <a:noFill/>
                    </a:lnL>
                    <a:lnR>
                      <a:noFill/>
                    </a:lnR>
                    <a:lnT>
                      <a:noFill/>
                    </a:lnT>
                    <a:lnB>
                      <a:noFill/>
                    </a:lnB>
                    <a:solidFill>
                      <a:srgbClr val="FFFFFF"/>
                    </a:solidFill>
                  </a:tcPr>
                </a:tc>
              </a:tr>
            </a:tbl>
          </a:graphicData>
        </a:graphic>
      </p:graphicFrame>
      <p:sp>
        <p:nvSpPr>
          <p:cNvPr id="14" name="13 Rectángulo"/>
          <p:cNvSpPr/>
          <p:nvPr/>
        </p:nvSpPr>
        <p:spPr>
          <a:xfrm>
            <a:off x="307342" y="3544781"/>
            <a:ext cx="5960286" cy="369332"/>
          </a:xfrm>
          <a:prstGeom prst="rect">
            <a:avLst/>
          </a:prstGeom>
        </p:spPr>
        <p:txBody>
          <a:bodyPr wrap="none">
            <a:spAutoFit/>
          </a:bodyPr>
          <a:lstStyle/>
          <a:p>
            <a:r>
              <a:rPr lang="es-MX" b="1" dirty="0" smtClean="0"/>
              <a:t>6. Calidad de la información suministrada en las decanaturas</a:t>
            </a:r>
            <a:endParaRPr lang="es-MX" b="1" dirty="0"/>
          </a:p>
        </p:txBody>
      </p:sp>
      <p:graphicFrame>
        <p:nvGraphicFramePr>
          <p:cNvPr id="16" name="15 Tabla"/>
          <p:cNvGraphicFramePr>
            <a:graphicFrameLocks noGrp="1"/>
          </p:cNvGraphicFramePr>
          <p:nvPr/>
        </p:nvGraphicFramePr>
        <p:xfrm>
          <a:off x="496389" y="4016828"/>
          <a:ext cx="5708469" cy="2103120"/>
        </p:xfrm>
        <a:graphic>
          <a:graphicData uri="http://schemas.openxmlformats.org/drawingml/2006/table">
            <a:tbl>
              <a:tblPr/>
              <a:tblGrid>
                <a:gridCol w="1902823"/>
                <a:gridCol w="1902823"/>
                <a:gridCol w="1902823"/>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92</a:t>
                      </a:r>
                    </a:p>
                  </a:txBody>
                  <a:tcPr>
                    <a:lnL>
                      <a:noFill/>
                    </a:lnL>
                    <a:lnR>
                      <a:noFill/>
                    </a:lnR>
                    <a:lnT>
                      <a:noFill/>
                    </a:lnT>
                    <a:lnB>
                      <a:noFill/>
                    </a:lnB>
                    <a:solidFill>
                      <a:srgbClr val="FFFFFF"/>
                    </a:solidFill>
                  </a:tcPr>
                </a:tc>
                <a:tc>
                  <a:txBody>
                    <a:bodyPr/>
                    <a:lstStyle/>
                    <a:p>
                      <a:pPr algn="r" fontAlgn="t"/>
                      <a:r>
                        <a:rPr lang="es-MX" b="0" dirty="0">
                          <a:solidFill>
                            <a:srgbClr val="666666"/>
                          </a:solidFill>
                        </a:rPr>
                        <a:t>10.8%</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459</a:t>
                      </a:r>
                    </a:p>
                  </a:txBody>
                  <a:tcPr>
                    <a:lnL>
                      <a:noFill/>
                    </a:lnL>
                    <a:lnR>
                      <a:noFill/>
                    </a:lnR>
                    <a:lnT>
                      <a:noFill/>
                    </a:lnT>
                    <a:lnB>
                      <a:noFill/>
                    </a:lnB>
                    <a:solidFill>
                      <a:srgbClr val="FFFFFF"/>
                    </a:solidFill>
                  </a:tcPr>
                </a:tc>
                <a:tc>
                  <a:txBody>
                    <a:bodyPr/>
                    <a:lstStyle/>
                    <a:p>
                      <a:pPr algn="r" fontAlgn="t"/>
                      <a:r>
                        <a:rPr lang="es-MX" b="0" dirty="0">
                          <a:solidFill>
                            <a:srgbClr val="666666"/>
                          </a:solidFill>
                        </a:rPr>
                        <a:t>54%</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210</a:t>
                      </a:r>
                    </a:p>
                  </a:txBody>
                  <a:tcPr>
                    <a:lnL>
                      <a:noFill/>
                    </a:lnL>
                    <a:lnR>
                      <a:noFill/>
                    </a:lnR>
                    <a:lnT>
                      <a:noFill/>
                    </a:lnT>
                    <a:lnB>
                      <a:noFill/>
                    </a:lnB>
                    <a:solidFill>
                      <a:srgbClr val="FFFFFF"/>
                    </a:solidFill>
                  </a:tcPr>
                </a:tc>
                <a:tc>
                  <a:txBody>
                    <a:bodyPr/>
                    <a:lstStyle/>
                    <a:p>
                      <a:pPr algn="r" fontAlgn="t"/>
                      <a:r>
                        <a:rPr lang="es-MX" b="0" dirty="0">
                          <a:solidFill>
                            <a:srgbClr val="666666"/>
                          </a:solidFill>
                        </a:rPr>
                        <a:t>24.7%</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42</a:t>
                      </a:r>
                    </a:p>
                  </a:txBody>
                  <a:tcPr>
                    <a:lnL>
                      <a:noFill/>
                    </a:lnL>
                    <a:lnR>
                      <a:noFill/>
                    </a:lnR>
                    <a:lnT>
                      <a:noFill/>
                    </a:lnT>
                    <a:lnB>
                      <a:noFill/>
                    </a:lnB>
                    <a:solidFill>
                      <a:srgbClr val="FFFFFF"/>
                    </a:solidFill>
                  </a:tcPr>
                </a:tc>
                <a:tc>
                  <a:txBody>
                    <a:bodyPr/>
                    <a:lstStyle/>
                    <a:p>
                      <a:pPr algn="r" fontAlgn="t"/>
                      <a:r>
                        <a:rPr lang="es-MX" b="0" dirty="0">
                          <a:solidFill>
                            <a:srgbClr val="666666"/>
                          </a:solidFill>
                        </a:rPr>
                        <a:t>4.9%</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47</a:t>
                      </a:r>
                    </a:p>
                  </a:txBody>
                  <a:tcPr>
                    <a:lnL>
                      <a:noFill/>
                    </a:lnL>
                    <a:lnR>
                      <a:noFill/>
                    </a:lnR>
                    <a:lnT>
                      <a:noFill/>
                    </a:lnT>
                    <a:lnB>
                      <a:noFill/>
                    </a:lnB>
                    <a:solidFill>
                      <a:srgbClr val="FFFFFF"/>
                    </a:solidFill>
                  </a:tcPr>
                </a:tc>
                <a:tc>
                  <a:txBody>
                    <a:bodyPr/>
                    <a:lstStyle/>
                    <a:p>
                      <a:pPr algn="r" fontAlgn="t"/>
                      <a:r>
                        <a:rPr lang="es-MX" b="0" dirty="0">
                          <a:solidFill>
                            <a:srgbClr val="666666"/>
                          </a:solidFill>
                        </a:rPr>
                        <a:t>5.5%</a:t>
                      </a:r>
                    </a:p>
                  </a:txBody>
                  <a:tcPr>
                    <a:lnL>
                      <a:noFill/>
                    </a:lnL>
                    <a:lnR>
                      <a:noFill/>
                    </a:lnR>
                    <a:lnT>
                      <a:noFill/>
                    </a:lnT>
                    <a:lnB>
                      <a:noFill/>
                    </a:lnB>
                    <a:solidFill>
                      <a:srgbClr val="FFFFFF"/>
                    </a:solidFill>
                  </a:tcPr>
                </a:tc>
              </a:tr>
            </a:tbl>
          </a:graphicData>
        </a:graphic>
      </p:graphicFrame>
      <p:graphicFrame>
        <p:nvGraphicFramePr>
          <p:cNvPr id="17" name="16 Gráfico"/>
          <p:cNvGraphicFramePr/>
          <p:nvPr/>
        </p:nvGraphicFramePr>
        <p:xfrm>
          <a:off x="6571524" y="992778"/>
          <a:ext cx="4714786" cy="2377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17 Gráfico"/>
          <p:cNvGraphicFramePr/>
          <p:nvPr/>
        </p:nvGraphicFramePr>
        <p:xfrm>
          <a:off x="6580233" y="3901440"/>
          <a:ext cx="4714786" cy="2377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075547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200297" y="558578"/>
            <a:ext cx="8251371" cy="369332"/>
          </a:xfrm>
          <a:prstGeom prst="rect">
            <a:avLst/>
          </a:prstGeom>
        </p:spPr>
        <p:txBody>
          <a:bodyPr wrap="square">
            <a:spAutoFit/>
          </a:bodyPr>
          <a:lstStyle/>
          <a:p>
            <a:r>
              <a:rPr lang="es-MX" b="1" dirty="0" smtClean="0"/>
              <a:t>7. Capacidad para resolver problemas e inquietudes en oficinas administrativas.</a:t>
            </a:r>
            <a:endParaRPr lang="es-MX" b="1" dirty="0"/>
          </a:p>
        </p:txBody>
      </p:sp>
      <p:graphicFrame>
        <p:nvGraphicFramePr>
          <p:cNvPr id="12" name="11 Tabla"/>
          <p:cNvGraphicFramePr>
            <a:graphicFrameLocks noGrp="1"/>
          </p:cNvGraphicFramePr>
          <p:nvPr/>
        </p:nvGraphicFramePr>
        <p:xfrm>
          <a:off x="412207" y="1103811"/>
          <a:ext cx="6275976" cy="1828800"/>
        </p:xfrm>
        <a:graphic>
          <a:graphicData uri="http://schemas.openxmlformats.org/drawingml/2006/table">
            <a:tbl>
              <a:tblPr/>
              <a:tblGrid>
                <a:gridCol w="2091992"/>
                <a:gridCol w="2091992"/>
                <a:gridCol w="2091992"/>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112</a:t>
                      </a:r>
                    </a:p>
                  </a:txBody>
                  <a:tcPr>
                    <a:lnL>
                      <a:noFill/>
                    </a:lnL>
                    <a:lnR>
                      <a:noFill/>
                    </a:lnR>
                    <a:lnT>
                      <a:noFill/>
                    </a:lnT>
                    <a:lnB>
                      <a:noFill/>
                    </a:lnB>
                    <a:solidFill>
                      <a:srgbClr val="FFFFFF"/>
                    </a:solidFill>
                  </a:tcPr>
                </a:tc>
                <a:tc>
                  <a:txBody>
                    <a:bodyPr/>
                    <a:lstStyle/>
                    <a:p>
                      <a:pPr algn="r" fontAlgn="t"/>
                      <a:r>
                        <a:rPr lang="es-MX" b="0" dirty="0">
                          <a:solidFill>
                            <a:srgbClr val="666666"/>
                          </a:solidFill>
                        </a:rPr>
                        <a:t>13.2%</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431</a:t>
                      </a:r>
                    </a:p>
                  </a:txBody>
                  <a:tcPr>
                    <a:lnL>
                      <a:noFill/>
                    </a:lnL>
                    <a:lnR>
                      <a:noFill/>
                    </a:lnR>
                    <a:lnT>
                      <a:noFill/>
                    </a:lnT>
                    <a:lnB>
                      <a:noFill/>
                    </a:lnB>
                    <a:solidFill>
                      <a:srgbClr val="FFFFFF"/>
                    </a:solidFill>
                  </a:tcPr>
                </a:tc>
                <a:tc>
                  <a:txBody>
                    <a:bodyPr/>
                    <a:lstStyle/>
                    <a:p>
                      <a:pPr algn="r" fontAlgn="t"/>
                      <a:r>
                        <a:rPr lang="es-MX" b="0" dirty="0">
                          <a:solidFill>
                            <a:srgbClr val="666666"/>
                          </a:solidFill>
                        </a:rPr>
                        <a:t>50.7%</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195</a:t>
                      </a:r>
                    </a:p>
                  </a:txBody>
                  <a:tcPr>
                    <a:lnL>
                      <a:noFill/>
                    </a:lnL>
                    <a:lnR>
                      <a:noFill/>
                    </a:lnR>
                    <a:lnT>
                      <a:noFill/>
                    </a:lnT>
                    <a:lnB>
                      <a:noFill/>
                    </a:lnB>
                    <a:solidFill>
                      <a:srgbClr val="FFFFFF"/>
                    </a:solidFill>
                  </a:tcPr>
                </a:tc>
                <a:tc>
                  <a:txBody>
                    <a:bodyPr/>
                    <a:lstStyle/>
                    <a:p>
                      <a:pPr algn="r" fontAlgn="t"/>
                      <a:r>
                        <a:rPr lang="es-MX" b="0" dirty="0">
                          <a:solidFill>
                            <a:srgbClr val="666666"/>
                          </a:solidFill>
                        </a:rPr>
                        <a:t>22.9%</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64</a:t>
                      </a:r>
                    </a:p>
                  </a:txBody>
                  <a:tcPr>
                    <a:lnL>
                      <a:noFill/>
                    </a:lnL>
                    <a:lnR>
                      <a:noFill/>
                    </a:lnR>
                    <a:lnT>
                      <a:noFill/>
                    </a:lnT>
                    <a:lnB>
                      <a:noFill/>
                    </a:lnB>
                    <a:solidFill>
                      <a:srgbClr val="FFFFFF"/>
                    </a:solidFill>
                  </a:tcPr>
                </a:tc>
                <a:tc>
                  <a:txBody>
                    <a:bodyPr/>
                    <a:lstStyle/>
                    <a:p>
                      <a:pPr algn="r" fontAlgn="t"/>
                      <a:r>
                        <a:rPr lang="es-MX" b="0" dirty="0">
                          <a:solidFill>
                            <a:srgbClr val="666666"/>
                          </a:solidFill>
                        </a:rPr>
                        <a:t>7.5%</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48</a:t>
                      </a:r>
                    </a:p>
                  </a:txBody>
                  <a:tcPr>
                    <a:lnL>
                      <a:noFill/>
                    </a:lnL>
                    <a:lnR>
                      <a:noFill/>
                    </a:lnR>
                    <a:lnT>
                      <a:noFill/>
                    </a:lnT>
                    <a:lnB>
                      <a:noFill/>
                    </a:lnB>
                    <a:solidFill>
                      <a:srgbClr val="FFFFFF"/>
                    </a:solidFill>
                  </a:tcPr>
                </a:tc>
                <a:tc>
                  <a:txBody>
                    <a:bodyPr/>
                    <a:lstStyle/>
                    <a:p>
                      <a:pPr algn="r" fontAlgn="t"/>
                      <a:r>
                        <a:rPr lang="es-MX" b="0" dirty="0">
                          <a:solidFill>
                            <a:srgbClr val="666666"/>
                          </a:solidFill>
                        </a:rPr>
                        <a:t>5.6%</a:t>
                      </a:r>
                    </a:p>
                  </a:txBody>
                  <a:tcPr>
                    <a:lnL>
                      <a:noFill/>
                    </a:lnL>
                    <a:lnR>
                      <a:noFill/>
                    </a:lnR>
                    <a:lnT>
                      <a:noFill/>
                    </a:lnT>
                    <a:lnB>
                      <a:noFill/>
                    </a:lnB>
                    <a:solidFill>
                      <a:srgbClr val="FFFFFF"/>
                    </a:solidFill>
                  </a:tcPr>
                </a:tc>
              </a:tr>
            </a:tbl>
          </a:graphicData>
        </a:graphic>
      </p:graphicFrame>
      <p:sp>
        <p:nvSpPr>
          <p:cNvPr id="13" name="12 Rectángulo"/>
          <p:cNvSpPr/>
          <p:nvPr/>
        </p:nvSpPr>
        <p:spPr>
          <a:xfrm>
            <a:off x="161108" y="3249526"/>
            <a:ext cx="7441475" cy="646331"/>
          </a:xfrm>
          <a:prstGeom prst="rect">
            <a:avLst/>
          </a:prstGeom>
        </p:spPr>
        <p:txBody>
          <a:bodyPr wrap="square">
            <a:spAutoFit/>
          </a:bodyPr>
          <a:lstStyle/>
          <a:p>
            <a:r>
              <a:rPr lang="es-MX" b="1" dirty="0" smtClean="0"/>
              <a:t>8. Capacidad para resolver problemas e inquietudes en las coordinaciones </a:t>
            </a:r>
            <a:r>
              <a:rPr lang="es-MX" b="1" dirty="0" smtClean="0"/>
              <a:t> académicas</a:t>
            </a:r>
            <a:r>
              <a:rPr lang="es-MX" b="1" dirty="0" smtClean="0"/>
              <a:t>.</a:t>
            </a:r>
            <a:endParaRPr lang="es-MX" b="1" dirty="0"/>
          </a:p>
        </p:txBody>
      </p:sp>
      <p:graphicFrame>
        <p:nvGraphicFramePr>
          <p:cNvPr id="14" name="13 Tabla"/>
          <p:cNvGraphicFramePr>
            <a:graphicFrameLocks noGrp="1"/>
          </p:cNvGraphicFramePr>
          <p:nvPr/>
        </p:nvGraphicFramePr>
        <p:xfrm>
          <a:off x="320766" y="4069079"/>
          <a:ext cx="6419667" cy="1828800"/>
        </p:xfrm>
        <a:graphic>
          <a:graphicData uri="http://schemas.openxmlformats.org/drawingml/2006/table">
            <a:tbl>
              <a:tblPr/>
              <a:tblGrid>
                <a:gridCol w="2139889"/>
                <a:gridCol w="2139889"/>
                <a:gridCol w="2139889"/>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134</a:t>
                      </a:r>
                    </a:p>
                  </a:txBody>
                  <a:tcPr>
                    <a:lnL>
                      <a:noFill/>
                    </a:lnL>
                    <a:lnR>
                      <a:noFill/>
                    </a:lnR>
                    <a:lnT>
                      <a:noFill/>
                    </a:lnT>
                    <a:lnB>
                      <a:noFill/>
                    </a:lnB>
                    <a:solidFill>
                      <a:srgbClr val="FFFFFF"/>
                    </a:solidFill>
                  </a:tcPr>
                </a:tc>
                <a:tc>
                  <a:txBody>
                    <a:bodyPr/>
                    <a:lstStyle/>
                    <a:p>
                      <a:pPr algn="r" fontAlgn="t"/>
                      <a:r>
                        <a:rPr lang="es-MX" b="0" dirty="0">
                          <a:solidFill>
                            <a:srgbClr val="666666"/>
                          </a:solidFill>
                        </a:rPr>
                        <a:t>15.8%</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411</a:t>
                      </a:r>
                    </a:p>
                  </a:txBody>
                  <a:tcPr>
                    <a:lnL>
                      <a:noFill/>
                    </a:lnL>
                    <a:lnR>
                      <a:noFill/>
                    </a:lnR>
                    <a:lnT>
                      <a:noFill/>
                    </a:lnT>
                    <a:lnB>
                      <a:noFill/>
                    </a:lnB>
                    <a:solidFill>
                      <a:srgbClr val="FFFFFF"/>
                    </a:solidFill>
                  </a:tcPr>
                </a:tc>
                <a:tc>
                  <a:txBody>
                    <a:bodyPr/>
                    <a:lstStyle/>
                    <a:p>
                      <a:pPr algn="r" fontAlgn="t"/>
                      <a:r>
                        <a:rPr lang="es-MX" b="0" dirty="0">
                          <a:solidFill>
                            <a:srgbClr val="666666"/>
                          </a:solidFill>
                        </a:rPr>
                        <a:t>48.4%</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179</a:t>
                      </a:r>
                    </a:p>
                  </a:txBody>
                  <a:tcPr>
                    <a:lnL>
                      <a:noFill/>
                    </a:lnL>
                    <a:lnR>
                      <a:noFill/>
                    </a:lnR>
                    <a:lnT>
                      <a:noFill/>
                    </a:lnT>
                    <a:lnB>
                      <a:noFill/>
                    </a:lnB>
                    <a:solidFill>
                      <a:srgbClr val="FFFFFF"/>
                    </a:solidFill>
                  </a:tcPr>
                </a:tc>
                <a:tc>
                  <a:txBody>
                    <a:bodyPr/>
                    <a:lstStyle/>
                    <a:p>
                      <a:pPr algn="r" fontAlgn="t"/>
                      <a:r>
                        <a:rPr lang="es-MX" b="0" dirty="0">
                          <a:solidFill>
                            <a:srgbClr val="666666"/>
                          </a:solidFill>
                        </a:rPr>
                        <a:t>21.1%</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70</a:t>
                      </a:r>
                    </a:p>
                  </a:txBody>
                  <a:tcPr>
                    <a:lnL>
                      <a:noFill/>
                    </a:lnL>
                    <a:lnR>
                      <a:noFill/>
                    </a:lnR>
                    <a:lnT>
                      <a:noFill/>
                    </a:lnT>
                    <a:lnB>
                      <a:noFill/>
                    </a:lnB>
                    <a:solidFill>
                      <a:srgbClr val="FFFFFF"/>
                    </a:solidFill>
                  </a:tcPr>
                </a:tc>
                <a:tc>
                  <a:txBody>
                    <a:bodyPr/>
                    <a:lstStyle/>
                    <a:p>
                      <a:pPr algn="r" fontAlgn="t"/>
                      <a:r>
                        <a:rPr lang="es-MX" b="0" dirty="0">
                          <a:solidFill>
                            <a:srgbClr val="666666"/>
                          </a:solidFill>
                        </a:rPr>
                        <a:t>8.2%</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56</a:t>
                      </a:r>
                    </a:p>
                  </a:txBody>
                  <a:tcPr>
                    <a:lnL>
                      <a:noFill/>
                    </a:lnL>
                    <a:lnR>
                      <a:noFill/>
                    </a:lnR>
                    <a:lnT>
                      <a:noFill/>
                    </a:lnT>
                    <a:lnB>
                      <a:noFill/>
                    </a:lnB>
                    <a:solidFill>
                      <a:srgbClr val="FFFFFF"/>
                    </a:solidFill>
                  </a:tcPr>
                </a:tc>
                <a:tc>
                  <a:txBody>
                    <a:bodyPr/>
                    <a:lstStyle/>
                    <a:p>
                      <a:pPr algn="r" fontAlgn="t"/>
                      <a:r>
                        <a:rPr lang="es-MX" b="0" dirty="0">
                          <a:solidFill>
                            <a:srgbClr val="666666"/>
                          </a:solidFill>
                        </a:rPr>
                        <a:t>6.6%</a:t>
                      </a:r>
                    </a:p>
                  </a:txBody>
                  <a:tcPr>
                    <a:lnL>
                      <a:noFill/>
                    </a:lnL>
                    <a:lnR>
                      <a:noFill/>
                    </a:lnR>
                    <a:lnT>
                      <a:noFill/>
                    </a:lnT>
                    <a:lnB>
                      <a:noFill/>
                    </a:lnB>
                    <a:solidFill>
                      <a:srgbClr val="FFFFFF"/>
                    </a:solidFill>
                  </a:tcPr>
                </a:tc>
              </a:tr>
            </a:tbl>
          </a:graphicData>
        </a:graphic>
      </p:graphicFrame>
      <p:graphicFrame>
        <p:nvGraphicFramePr>
          <p:cNvPr id="15" name="14 Gráfico"/>
          <p:cNvGraphicFramePr/>
          <p:nvPr/>
        </p:nvGraphicFramePr>
        <p:xfrm>
          <a:off x="7185478" y="966652"/>
          <a:ext cx="4714786" cy="2377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15 Gráfico"/>
          <p:cNvGraphicFramePr/>
          <p:nvPr/>
        </p:nvGraphicFramePr>
        <p:xfrm>
          <a:off x="7176769" y="3592287"/>
          <a:ext cx="4714786" cy="2377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3597282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74172" y="597766"/>
            <a:ext cx="7624354" cy="369332"/>
          </a:xfrm>
          <a:prstGeom prst="rect">
            <a:avLst/>
          </a:prstGeom>
        </p:spPr>
        <p:txBody>
          <a:bodyPr wrap="square">
            <a:spAutoFit/>
          </a:bodyPr>
          <a:lstStyle/>
          <a:p>
            <a:r>
              <a:rPr lang="es-MX" b="1" dirty="0" smtClean="0"/>
              <a:t>9. Capacidad para resolver problemas e inquietudes en las decanaturas.</a:t>
            </a:r>
            <a:endParaRPr lang="es-MX" b="1" dirty="0"/>
          </a:p>
        </p:txBody>
      </p:sp>
      <p:graphicFrame>
        <p:nvGraphicFramePr>
          <p:cNvPr id="7" name="6 Tabla"/>
          <p:cNvGraphicFramePr>
            <a:graphicFrameLocks noGrp="1"/>
          </p:cNvGraphicFramePr>
          <p:nvPr/>
        </p:nvGraphicFramePr>
        <p:xfrm>
          <a:off x="177076" y="1045030"/>
          <a:ext cx="6354354" cy="1828800"/>
        </p:xfrm>
        <a:graphic>
          <a:graphicData uri="http://schemas.openxmlformats.org/drawingml/2006/table">
            <a:tbl>
              <a:tblPr/>
              <a:tblGrid>
                <a:gridCol w="2118118"/>
                <a:gridCol w="2118118"/>
                <a:gridCol w="2118118"/>
              </a:tblGrid>
              <a:tr h="341728">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88</a:t>
                      </a:r>
                    </a:p>
                  </a:txBody>
                  <a:tcPr>
                    <a:lnL>
                      <a:noFill/>
                    </a:lnL>
                    <a:lnR>
                      <a:noFill/>
                    </a:lnR>
                    <a:lnT>
                      <a:noFill/>
                    </a:lnT>
                    <a:lnB>
                      <a:noFill/>
                    </a:lnB>
                    <a:solidFill>
                      <a:srgbClr val="FFFFFF"/>
                    </a:solidFill>
                  </a:tcPr>
                </a:tc>
                <a:tc>
                  <a:txBody>
                    <a:bodyPr/>
                    <a:lstStyle/>
                    <a:p>
                      <a:pPr algn="r" fontAlgn="t"/>
                      <a:r>
                        <a:rPr lang="es-MX" b="0" dirty="0">
                          <a:solidFill>
                            <a:srgbClr val="666666"/>
                          </a:solidFill>
                        </a:rPr>
                        <a:t>10.4%</a:t>
                      </a:r>
                    </a:p>
                  </a:txBody>
                  <a:tcPr>
                    <a:lnL>
                      <a:noFill/>
                    </a:lnL>
                    <a:lnR>
                      <a:noFill/>
                    </a:lnR>
                    <a:lnT>
                      <a:noFill/>
                    </a:lnT>
                    <a:lnB>
                      <a:noFill/>
                    </a:lnB>
                    <a:solidFill>
                      <a:srgbClr val="FFFFFF"/>
                    </a:solidFill>
                  </a:tcPr>
                </a:tc>
              </a:tr>
              <a:tr h="332579">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448</a:t>
                      </a:r>
                    </a:p>
                  </a:txBody>
                  <a:tcPr>
                    <a:lnL>
                      <a:noFill/>
                    </a:lnL>
                    <a:lnR>
                      <a:noFill/>
                    </a:lnR>
                    <a:lnT>
                      <a:noFill/>
                    </a:lnT>
                    <a:lnB>
                      <a:noFill/>
                    </a:lnB>
                    <a:solidFill>
                      <a:srgbClr val="FFFFFF"/>
                    </a:solidFill>
                  </a:tcPr>
                </a:tc>
                <a:tc>
                  <a:txBody>
                    <a:bodyPr/>
                    <a:lstStyle/>
                    <a:p>
                      <a:pPr algn="r" fontAlgn="t"/>
                      <a:r>
                        <a:rPr lang="es-MX" b="0" dirty="0">
                          <a:solidFill>
                            <a:srgbClr val="666666"/>
                          </a:solidFill>
                        </a:rPr>
                        <a:t>52.7%</a:t>
                      </a:r>
                    </a:p>
                  </a:txBody>
                  <a:tcPr>
                    <a:lnL>
                      <a:noFill/>
                    </a:lnL>
                    <a:lnR>
                      <a:noFill/>
                    </a:lnR>
                    <a:lnT>
                      <a:noFill/>
                    </a:lnT>
                    <a:lnB>
                      <a:noFill/>
                    </a:lnB>
                    <a:solidFill>
                      <a:srgbClr val="FFFFFF"/>
                    </a:solidFill>
                  </a:tcPr>
                </a:tc>
              </a:tr>
              <a:tr h="332579">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212</a:t>
                      </a:r>
                    </a:p>
                  </a:txBody>
                  <a:tcPr>
                    <a:lnL>
                      <a:noFill/>
                    </a:lnL>
                    <a:lnR>
                      <a:noFill/>
                    </a:lnR>
                    <a:lnT>
                      <a:noFill/>
                    </a:lnT>
                    <a:lnB>
                      <a:noFill/>
                    </a:lnB>
                    <a:solidFill>
                      <a:srgbClr val="FFFFFF"/>
                    </a:solidFill>
                  </a:tcPr>
                </a:tc>
                <a:tc>
                  <a:txBody>
                    <a:bodyPr/>
                    <a:lstStyle/>
                    <a:p>
                      <a:pPr algn="r" fontAlgn="t"/>
                      <a:r>
                        <a:rPr lang="es-MX" b="0" dirty="0">
                          <a:solidFill>
                            <a:srgbClr val="666666"/>
                          </a:solidFill>
                        </a:rPr>
                        <a:t>24.9%</a:t>
                      </a:r>
                    </a:p>
                  </a:txBody>
                  <a:tcPr>
                    <a:lnL>
                      <a:noFill/>
                    </a:lnL>
                    <a:lnR>
                      <a:noFill/>
                    </a:lnR>
                    <a:lnT>
                      <a:noFill/>
                    </a:lnT>
                    <a:lnB>
                      <a:noFill/>
                    </a:lnB>
                    <a:solidFill>
                      <a:srgbClr val="FFFFFF"/>
                    </a:solidFill>
                  </a:tcPr>
                </a:tc>
              </a:tr>
              <a:tr h="332579">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57</a:t>
                      </a:r>
                    </a:p>
                  </a:txBody>
                  <a:tcPr>
                    <a:lnL>
                      <a:noFill/>
                    </a:lnL>
                    <a:lnR>
                      <a:noFill/>
                    </a:lnR>
                    <a:lnT>
                      <a:noFill/>
                    </a:lnT>
                    <a:lnB>
                      <a:noFill/>
                    </a:lnB>
                    <a:solidFill>
                      <a:srgbClr val="FFFFFF"/>
                    </a:solidFill>
                  </a:tcPr>
                </a:tc>
                <a:tc>
                  <a:txBody>
                    <a:bodyPr/>
                    <a:lstStyle/>
                    <a:p>
                      <a:pPr algn="r" fontAlgn="t"/>
                      <a:r>
                        <a:rPr lang="es-MX" b="0" dirty="0">
                          <a:solidFill>
                            <a:srgbClr val="666666"/>
                          </a:solidFill>
                        </a:rPr>
                        <a:t>6.7%</a:t>
                      </a:r>
                    </a:p>
                  </a:txBody>
                  <a:tcPr>
                    <a:lnL>
                      <a:noFill/>
                    </a:lnL>
                    <a:lnR>
                      <a:noFill/>
                    </a:lnR>
                    <a:lnT>
                      <a:noFill/>
                    </a:lnT>
                    <a:lnB>
                      <a:noFill/>
                    </a:lnB>
                    <a:solidFill>
                      <a:srgbClr val="FFFFFF"/>
                    </a:solidFill>
                  </a:tcPr>
                </a:tc>
              </a:tr>
              <a:tr h="332579">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45</a:t>
                      </a:r>
                    </a:p>
                  </a:txBody>
                  <a:tcPr>
                    <a:lnL>
                      <a:noFill/>
                    </a:lnL>
                    <a:lnR>
                      <a:noFill/>
                    </a:lnR>
                    <a:lnT>
                      <a:noFill/>
                    </a:lnT>
                    <a:lnB>
                      <a:noFill/>
                    </a:lnB>
                    <a:solidFill>
                      <a:srgbClr val="FFFFFF"/>
                    </a:solidFill>
                  </a:tcPr>
                </a:tc>
                <a:tc>
                  <a:txBody>
                    <a:bodyPr/>
                    <a:lstStyle/>
                    <a:p>
                      <a:pPr algn="r" fontAlgn="t"/>
                      <a:r>
                        <a:rPr lang="es-MX" b="0" dirty="0">
                          <a:solidFill>
                            <a:srgbClr val="666666"/>
                          </a:solidFill>
                        </a:rPr>
                        <a:t>5.3%</a:t>
                      </a:r>
                    </a:p>
                  </a:txBody>
                  <a:tcPr>
                    <a:lnL>
                      <a:noFill/>
                    </a:lnL>
                    <a:lnR>
                      <a:noFill/>
                    </a:lnR>
                    <a:lnT>
                      <a:noFill/>
                    </a:lnT>
                    <a:lnB>
                      <a:noFill/>
                    </a:lnB>
                    <a:solidFill>
                      <a:srgbClr val="FFFFFF"/>
                    </a:solidFill>
                  </a:tcPr>
                </a:tc>
              </a:tr>
            </a:tbl>
          </a:graphicData>
        </a:graphic>
      </p:graphicFrame>
      <p:sp>
        <p:nvSpPr>
          <p:cNvPr id="8" name="7 Rectángulo"/>
          <p:cNvSpPr/>
          <p:nvPr/>
        </p:nvSpPr>
        <p:spPr>
          <a:xfrm>
            <a:off x="176834" y="3231271"/>
            <a:ext cx="6116803" cy="369332"/>
          </a:xfrm>
          <a:prstGeom prst="rect">
            <a:avLst/>
          </a:prstGeom>
        </p:spPr>
        <p:txBody>
          <a:bodyPr wrap="none">
            <a:spAutoFit/>
          </a:bodyPr>
          <a:lstStyle/>
          <a:p>
            <a:r>
              <a:rPr lang="es-MX" b="1" dirty="0" smtClean="0"/>
              <a:t>10. Horarios de atención al público en todas las dependencias.</a:t>
            </a:r>
            <a:endParaRPr lang="es-MX" b="1" dirty="0"/>
          </a:p>
        </p:txBody>
      </p:sp>
      <p:graphicFrame>
        <p:nvGraphicFramePr>
          <p:cNvPr id="9" name="8 Tabla"/>
          <p:cNvGraphicFramePr>
            <a:graphicFrameLocks noGrp="1"/>
          </p:cNvGraphicFramePr>
          <p:nvPr/>
        </p:nvGraphicFramePr>
        <p:xfrm>
          <a:off x="216263" y="3807822"/>
          <a:ext cx="6302103" cy="1828800"/>
        </p:xfrm>
        <a:graphic>
          <a:graphicData uri="http://schemas.openxmlformats.org/drawingml/2006/table">
            <a:tbl>
              <a:tblPr/>
              <a:tblGrid>
                <a:gridCol w="2100701"/>
                <a:gridCol w="2100701"/>
                <a:gridCol w="2100701"/>
              </a:tblGrid>
              <a:tr h="0">
                <a:tc>
                  <a:txBody>
                    <a:bodyPr/>
                    <a:lstStyle/>
                    <a:p>
                      <a:pPr algn="r" fontAlgn="t"/>
                      <a:r>
                        <a:rPr lang="es-MX" dirty="0">
                          <a:solidFill>
                            <a:srgbClr val="000000"/>
                          </a:solidFill>
                        </a:rPr>
                        <a:t>MUY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116</a:t>
                      </a:r>
                    </a:p>
                  </a:txBody>
                  <a:tcPr>
                    <a:lnL>
                      <a:noFill/>
                    </a:lnL>
                    <a:lnR>
                      <a:noFill/>
                    </a:lnR>
                    <a:lnT>
                      <a:noFill/>
                    </a:lnT>
                    <a:lnB>
                      <a:noFill/>
                    </a:lnB>
                    <a:solidFill>
                      <a:srgbClr val="FFFFFF"/>
                    </a:solidFill>
                  </a:tcPr>
                </a:tc>
                <a:tc>
                  <a:txBody>
                    <a:bodyPr/>
                    <a:lstStyle/>
                    <a:p>
                      <a:pPr algn="r" fontAlgn="t"/>
                      <a:r>
                        <a:rPr lang="es-MX" b="0" dirty="0">
                          <a:solidFill>
                            <a:srgbClr val="666666"/>
                          </a:solidFill>
                        </a:rPr>
                        <a:t>13.6%</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411</a:t>
                      </a:r>
                    </a:p>
                  </a:txBody>
                  <a:tcPr>
                    <a:lnL>
                      <a:noFill/>
                    </a:lnL>
                    <a:lnR>
                      <a:noFill/>
                    </a:lnR>
                    <a:lnT>
                      <a:noFill/>
                    </a:lnT>
                    <a:lnB>
                      <a:noFill/>
                    </a:lnB>
                    <a:solidFill>
                      <a:srgbClr val="FFFFFF"/>
                    </a:solidFill>
                  </a:tcPr>
                </a:tc>
                <a:tc>
                  <a:txBody>
                    <a:bodyPr/>
                    <a:lstStyle/>
                    <a:p>
                      <a:pPr algn="r" fontAlgn="t"/>
                      <a:r>
                        <a:rPr lang="es-MX" b="0" dirty="0">
                          <a:solidFill>
                            <a:srgbClr val="666666"/>
                          </a:solidFill>
                        </a:rPr>
                        <a:t>48.4%</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POCO 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193</a:t>
                      </a:r>
                    </a:p>
                  </a:txBody>
                  <a:tcPr>
                    <a:lnL>
                      <a:noFill/>
                    </a:lnL>
                    <a:lnR>
                      <a:noFill/>
                    </a:lnR>
                    <a:lnT>
                      <a:noFill/>
                    </a:lnT>
                    <a:lnB>
                      <a:noFill/>
                    </a:lnB>
                    <a:solidFill>
                      <a:srgbClr val="FFFFFF"/>
                    </a:solidFill>
                  </a:tcPr>
                </a:tc>
                <a:tc>
                  <a:txBody>
                    <a:bodyPr/>
                    <a:lstStyle/>
                    <a:p>
                      <a:pPr algn="r" fontAlgn="t"/>
                      <a:r>
                        <a:rPr lang="es-MX" b="0" dirty="0">
                          <a:solidFill>
                            <a:srgbClr val="666666"/>
                          </a:solidFill>
                        </a:rPr>
                        <a:t>22.7%</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80</a:t>
                      </a:r>
                    </a:p>
                  </a:txBody>
                  <a:tcPr>
                    <a:lnL>
                      <a:noFill/>
                    </a:lnL>
                    <a:lnR>
                      <a:noFill/>
                    </a:lnR>
                    <a:lnT>
                      <a:noFill/>
                    </a:lnT>
                    <a:lnB>
                      <a:noFill/>
                    </a:lnB>
                    <a:solidFill>
                      <a:srgbClr val="FFFFFF"/>
                    </a:solidFill>
                  </a:tcPr>
                </a:tc>
                <a:tc>
                  <a:txBody>
                    <a:bodyPr/>
                    <a:lstStyle/>
                    <a:p>
                      <a:pPr algn="r" fontAlgn="t"/>
                      <a:r>
                        <a:rPr lang="es-MX" b="0" dirty="0">
                          <a:solidFill>
                            <a:srgbClr val="666666"/>
                          </a:solidFill>
                        </a:rPr>
                        <a:t>9.4%</a:t>
                      </a:r>
                    </a:p>
                  </a:txBody>
                  <a:tcPr>
                    <a:lnL>
                      <a:noFill/>
                    </a:lnL>
                    <a:lnR>
                      <a:noFill/>
                    </a:lnR>
                    <a:lnT>
                      <a:noFill/>
                    </a:lnT>
                    <a:lnB>
                      <a:noFill/>
                    </a:lnB>
                    <a:solidFill>
                      <a:srgbClr val="FFFFFF"/>
                    </a:solidFill>
                  </a:tcPr>
                </a:tc>
              </a:tr>
              <a:tr h="0">
                <a:tc>
                  <a:txBody>
                    <a:bodyPr/>
                    <a:lstStyle/>
                    <a:p>
                      <a:pPr algn="r" fontAlgn="t"/>
                      <a:r>
                        <a:rPr lang="es-MX" dirty="0">
                          <a:solidFill>
                            <a:srgbClr val="000000"/>
                          </a:solidFill>
                        </a:rPr>
                        <a:t>MUY INSATISFECHO</a:t>
                      </a:r>
                    </a:p>
                  </a:txBody>
                  <a:tcPr>
                    <a:lnL>
                      <a:noFill/>
                    </a:lnL>
                    <a:lnR>
                      <a:noFill/>
                    </a:lnR>
                    <a:lnT>
                      <a:noFill/>
                    </a:lnT>
                    <a:lnB>
                      <a:noFill/>
                    </a:lnB>
                    <a:solidFill>
                      <a:srgbClr val="FFFFFF"/>
                    </a:solidFill>
                  </a:tcPr>
                </a:tc>
                <a:tc>
                  <a:txBody>
                    <a:bodyPr/>
                    <a:lstStyle/>
                    <a:p>
                      <a:pPr algn="r" fontAlgn="t"/>
                      <a:r>
                        <a:rPr lang="es-MX" b="1" dirty="0">
                          <a:solidFill>
                            <a:srgbClr val="000000"/>
                          </a:solidFill>
                        </a:rPr>
                        <a:t>50</a:t>
                      </a:r>
                    </a:p>
                  </a:txBody>
                  <a:tcPr>
                    <a:lnL>
                      <a:noFill/>
                    </a:lnL>
                    <a:lnR>
                      <a:noFill/>
                    </a:lnR>
                    <a:lnT>
                      <a:noFill/>
                    </a:lnT>
                    <a:lnB>
                      <a:noFill/>
                    </a:lnB>
                    <a:solidFill>
                      <a:srgbClr val="FFFFFF"/>
                    </a:solidFill>
                  </a:tcPr>
                </a:tc>
                <a:tc>
                  <a:txBody>
                    <a:bodyPr/>
                    <a:lstStyle/>
                    <a:p>
                      <a:pPr algn="r" fontAlgn="t"/>
                      <a:r>
                        <a:rPr lang="es-MX" b="0" dirty="0">
                          <a:solidFill>
                            <a:srgbClr val="666666"/>
                          </a:solidFill>
                        </a:rPr>
                        <a:t>5.9%</a:t>
                      </a:r>
                    </a:p>
                  </a:txBody>
                  <a:tcPr>
                    <a:lnL>
                      <a:noFill/>
                    </a:lnL>
                    <a:lnR>
                      <a:noFill/>
                    </a:lnR>
                    <a:lnT>
                      <a:noFill/>
                    </a:lnT>
                    <a:lnB>
                      <a:noFill/>
                    </a:lnB>
                    <a:solidFill>
                      <a:srgbClr val="FFFFFF"/>
                    </a:solidFill>
                  </a:tcPr>
                </a:tc>
              </a:tr>
            </a:tbl>
          </a:graphicData>
        </a:graphic>
      </p:graphicFrame>
      <p:graphicFrame>
        <p:nvGraphicFramePr>
          <p:cNvPr id="10" name="9 Gráfico"/>
          <p:cNvGraphicFramePr/>
          <p:nvPr/>
        </p:nvGraphicFramePr>
        <p:xfrm>
          <a:off x="7185478" y="966652"/>
          <a:ext cx="4714786" cy="23774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10 Gráfico"/>
          <p:cNvGraphicFramePr/>
          <p:nvPr/>
        </p:nvGraphicFramePr>
        <p:xfrm>
          <a:off x="7220312" y="3783875"/>
          <a:ext cx="4714786" cy="2377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68594774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702</TotalTime>
  <Words>1154</Words>
  <Application>Microsoft Office PowerPoint</Application>
  <PresentationFormat>Personalizado</PresentationFormat>
  <Paragraphs>331</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1_Tema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UTS</dc:creator>
  <cp:lastModifiedBy>Marcela</cp:lastModifiedBy>
  <cp:revision>81</cp:revision>
  <cp:lastPrinted>2015-07-02T23:46:39Z</cp:lastPrinted>
  <dcterms:created xsi:type="dcterms:W3CDTF">2015-07-02T16:50:04Z</dcterms:created>
  <dcterms:modified xsi:type="dcterms:W3CDTF">2015-08-24T03:04:18Z</dcterms:modified>
</cp:coreProperties>
</file>